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Old Standard TT"/>
      <p:regular r:id="rId26"/>
      <p:bold r:id="rId27"/>
      <p: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ldStandardTT-regular.fntdata"/><Relationship Id="rId25" Type="http://schemas.openxmlformats.org/officeDocument/2006/relationships/slide" Target="slides/slide21.xml"/><Relationship Id="rId28" Type="http://schemas.openxmlformats.org/officeDocument/2006/relationships/font" Target="fonts/OldStandardTT-italic.fntdata"/><Relationship Id="rId27" Type="http://schemas.openxmlformats.org/officeDocument/2006/relationships/font" Target="fonts/OldStandardT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ec93ec81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ec93ec81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ec93ec81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ec93ec81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ec93ec81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ec93ec8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ec93ec81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ec93ec81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ec93ec81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ec93ec81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ec93ec81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ec93ec81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ec93ec81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ec93ec81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ec93ec81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ec93ec81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ec93ec81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ec93ec81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ec93ec81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ec93ec81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c41b62b7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c41b62b7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c4146616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c4146616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c41b62b7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c41b62b7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c41b62b7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c41b62b7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c4146620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c4146620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c4146620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c4146620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ec01ef1c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ec01ef1c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d4e878a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d4e878a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c4146620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c4146620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ec93ec81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ec93ec81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visva.bharati.com" TargetMode="External"/><Relationship Id="rId4" Type="http://schemas.openxmlformats.org/officeDocument/2006/relationships/hyperlink" Target="http://drive.google.com/file/d/1U_IHYGENcVqNLDL8RqMCSnBrK7lZLAeZ/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6000" y="126000"/>
            <a:ext cx="9012000" cy="1522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100">
                <a:solidFill>
                  <a:srgbClr val="000000"/>
                </a:solidFill>
              </a:rPr>
              <a:t>KNOWLEDGE AND CURRICULUM</a:t>
            </a:r>
            <a:endParaRPr b="1" sz="4100">
              <a:solidFill>
                <a:srgbClr val="000000"/>
              </a:solidFill>
            </a:endParaRPr>
          </a:p>
          <a:p>
            <a:pPr indent="0" lvl="0" marL="0" rtl="0" algn="ctr">
              <a:spcBef>
                <a:spcPts val="0"/>
              </a:spcBef>
              <a:spcAft>
                <a:spcPts val="0"/>
              </a:spcAft>
              <a:buNone/>
            </a:pPr>
            <a:r>
              <a:rPr b="1" lang="en" sz="2800" u="sng">
                <a:solidFill>
                  <a:srgbClr val="000000"/>
                </a:solidFill>
              </a:rPr>
              <a:t>Unit III - Child Centred Education</a:t>
            </a:r>
            <a:endParaRPr b="1" sz="2800" u="sng">
              <a:solidFill>
                <a:srgbClr val="000000"/>
              </a:solidFill>
            </a:endParaRPr>
          </a:p>
        </p:txBody>
      </p:sp>
      <p:sp>
        <p:nvSpPr>
          <p:cNvPr id="60" name="Google Shape;60;p13"/>
          <p:cNvSpPr txBox="1"/>
          <p:nvPr>
            <p:ph idx="1" type="subTitle"/>
          </p:nvPr>
        </p:nvSpPr>
        <p:spPr>
          <a:xfrm>
            <a:off x="512700" y="3480185"/>
            <a:ext cx="8118600" cy="15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rPr b="1" lang="en" sz="1500">
                <a:solidFill>
                  <a:srgbClr val="D9D9D9"/>
                </a:solidFill>
              </a:rPr>
              <a:t>Dr.V.Regina</a:t>
            </a:r>
            <a:endParaRPr b="1" sz="1500">
              <a:solidFill>
                <a:srgbClr val="D9D9D9"/>
              </a:solidFill>
            </a:endParaRPr>
          </a:p>
          <a:p>
            <a:pPr indent="0" lvl="0" marL="0" rtl="0" algn="l">
              <a:spcBef>
                <a:spcPts val="0"/>
              </a:spcBef>
              <a:spcAft>
                <a:spcPts val="0"/>
              </a:spcAft>
              <a:buNone/>
            </a:pPr>
            <a:r>
              <a:rPr lang="en" sz="1500">
                <a:solidFill>
                  <a:srgbClr val="D9D9D9"/>
                </a:solidFill>
              </a:rPr>
              <a:t>Principal ,Asst,Professor of Biological Science</a:t>
            </a:r>
            <a:endParaRPr sz="1500">
              <a:solidFill>
                <a:srgbClr val="D9D9D9"/>
              </a:solidFill>
            </a:endParaRPr>
          </a:p>
          <a:p>
            <a:pPr indent="0" lvl="0" marL="0" rtl="0" algn="l">
              <a:spcBef>
                <a:spcPts val="0"/>
              </a:spcBef>
              <a:spcAft>
                <a:spcPts val="0"/>
              </a:spcAft>
              <a:buNone/>
            </a:pPr>
            <a:r>
              <a:rPr lang="en" sz="1500">
                <a:solidFill>
                  <a:srgbClr val="D9D9D9"/>
                </a:solidFill>
              </a:rPr>
              <a:t>CSI Bishop Newbigin College of Education</a:t>
            </a:r>
            <a:endParaRPr sz="1500">
              <a:solidFill>
                <a:srgbClr val="D9D9D9"/>
              </a:solidFill>
            </a:endParaRPr>
          </a:p>
          <a:p>
            <a:pPr indent="0" lvl="0" marL="0" rtl="0" algn="l">
              <a:spcBef>
                <a:spcPts val="0"/>
              </a:spcBef>
              <a:spcAft>
                <a:spcPts val="0"/>
              </a:spcAft>
              <a:buNone/>
            </a:pPr>
            <a:r>
              <a:rPr lang="en" sz="1500">
                <a:solidFill>
                  <a:srgbClr val="D9D9D9"/>
                </a:solidFill>
              </a:rPr>
              <a:t>No.109, Dr.Radhakrishnan salai, Mylapore, Chennai - 600004</a:t>
            </a:r>
            <a:endParaRPr sz="1500">
              <a:solidFill>
                <a:srgbClr val="D9D9D9"/>
              </a:solidFill>
            </a:endParaRPr>
          </a:p>
          <a:p>
            <a:pPr indent="0" lvl="0" marL="0" rtl="0" algn="l">
              <a:spcBef>
                <a:spcPts val="0"/>
              </a:spcBef>
              <a:spcAft>
                <a:spcPts val="0"/>
              </a:spcAft>
              <a:buNone/>
            </a:pPr>
            <a:r>
              <a:t/>
            </a:r>
            <a:endParaRPr sz="23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7297800" y="3574825"/>
            <a:ext cx="1333500" cy="133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nvSpPr>
        <p:spPr>
          <a:xfrm>
            <a:off x="1072038" y="174925"/>
            <a:ext cx="2539500" cy="586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a:t>
            </a:r>
            <a:endParaRPr b="1">
              <a:latin typeface="Old Standard TT"/>
              <a:ea typeface="Old Standard TT"/>
              <a:cs typeface="Old Standard TT"/>
              <a:sym typeface="Old Standard TT"/>
            </a:endParaRPr>
          </a:p>
          <a:p>
            <a:pPr indent="0" lvl="0" marL="0" rtl="0" algn="ctr">
              <a:spcBef>
                <a:spcPts val="0"/>
              </a:spcBef>
              <a:spcAft>
                <a:spcPts val="0"/>
              </a:spcAft>
              <a:buNone/>
            </a:pPr>
            <a:r>
              <a:rPr b="1" lang="en">
                <a:latin typeface="Old Standard TT"/>
                <a:ea typeface="Old Standard TT"/>
                <a:cs typeface="Old Standard TT"/>
                <a:sym typeface="Old Standard TT"/>
              </a:rPr>
              <a:t>Rabindranath Tagore</a:t>
            </a:r>
            <a:endParaRPr b="1">
              <a:latin typeface="Old Standard TT"/>
              <a:ea typeface="Old Standard TT"/>
              <a:cs typeface="Old Standard TT"/>
              <a:sym typeface="Old Standard TT"/>
            </a:endParaRPr>
          </a:p>
        </p:txBody>
      </p:sp>
      <p:pic>
        <p:nvPicPr>
          <p:cNvPr id="135" name="Google Shape;135;p22"/>
          <p:cNvPicPr preferRelativeResize="0"/>
          <p:nvPr/>
        </p:nvPicPr>
        <p:blipFill>
          <a:blip r:embed="rId3">
            <a:alphaModFix/>
          </a:blip>
          <a:stretch>
            <a:fillRect/>
          </a:stretch>
        </p:blipFill>
        <p:spPr>
          <a:xfrm>
            <a:off x="1373300" y="918425"/>
            <a:ext cx="1937000" cy="1452750"/>
          </a:xfrm>
          <a:prstGeom prst="rect">
            <a:avLst/>
          </a:prstGeom>
          <a:noFill/>
          <a:ln>
            <a:noFill/>
          </a:ln>
        </p:spPr>
      </p:pic>
      <p:sp>
        <p:nvSpPr>
          <p:cNvPr id="136" name="Google Shape;136;p22"/>
          <p:cNvSpPr txBox="1"/>
          <p:nvPr/>
        </p:nvSpPr>
        <p:spPr>
          <a:xfrm>
            <a:off x="432150" y="2440425"/>
            <a:ext cx="3819300" cy="2571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 Education is short of the highest purpose of man,the fullest growth and freedom.</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 objective of education is the freedom of mind which can only be achieved through the path of education.</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Children's</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subconscious</a:t>
            </a:r>
            <a:r>
              <a:rPr lang="en" sz="1200">
                <a:latin typeface="Times New Roman"/>
                <a:ea typeface="Times New Roman"/>
                <a:cs typeface="Times New Roman"/>
                <a:sym typeface="Times New Roman"/>
              </a:rPr>
              <a:t> mind is more active than their </a:t>
            </a:r>
            <a:r>
              <a:rPr lang="en" sz="1200">
                <a:latin typeface="Times New Roman"/>
                <a:ea typeface="Times New Roman"/>
                <a:cs typeface="Times New Roman"/>
                <a:sym typeface="Times New Roman"/>
              </a:rPr>
              <a:t>conscious</a:t>
            </a:r>
            <a:r>
              <a:rPr lang="en" sz="1200">
                <a:latin typeface="Times New Roman"/>
                <a:ea typeface="Times New Roman"/>
                <a:cs typeface="Times New Roman"/>
                <a:sym typeface="Times New Roman"/>
              </a:rPr>
              <a:t> intelligence.</a:t>
            </a:r>
            <a:endParaRPr sz="1200">
              <a:latin typeface="Times New Roman"/>
              <a:ea typeface="Times New Roman"/>
              <a:cs typeface="Times New Roman"/>
              <a:sym typeface="Times New Roman"/>
            </a:endParaRPr>
          </a:p>
        </p:txBody>
      </p:sp>
      <p:sp>
        <p:nvSpPr>
          <p:cNvPr id="137" name="Google Shape;137;p22"/>
          <p:cNvSpPr txBox="1"/>
          <p:nvPr/>
        </p:nvSpPr>
        <p:spPr>
          <a:xfrm>
            <a:off x="4968525" y="1039600"/>
            <a:ext cx="3819300" cy="3381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Living ideals cannot be set into clockwork arrangement.</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 teacher is Guru</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Mother tongue must be the medium </a:t>
            </a:r>
            <a:r>
              <a:rPr lang="en" sz="1200">
                <a:solidFill>
                  <a:srgbClr val="FFFFFF"/>
                </a:solidFill>
                <a:latin typeface="Times New Roman"/>
                <a:ea typeface="Times New Roman"/>
                <a:cs typeface="Times New Roman"/>
                <a:sym typeface="Times New Roman"/>
              </a:rPr>
              <a:t>of instruction</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There is well- equipped library.</a:t>
            </a:r>
            <a:endParaRPr sz="1200">
              <a:solidFill>
                <a:srgbClr val="FFFFFF"/>
              </a:solidFill>
              <a:latin typeface="Times New Roman"/>
              <a:ea typeface="Times New Roman"/>
              <a:cs typeface="Times New Roman"/>
              <a:sym typeface="Times New Roman"/>
            </a:endParaRPr>
          </a:p>
        </p:txBody>
      </p:sp>
      <p:sp>
        <p:nvSpPr>
          <p:cNvPr id="138" name="Google Shape;138;p22"/>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1072038" y="174925"/>
            <a:ext cx="2539500" cy="586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a:t>
            </a:r>
            <a:endParaRPr b="1">
              <a:latin typeface="Old Standard TT"/>
              <a:ea typeface="Old Standard TT"/>
              <a:cs typeface="Old Standard TT"/>
              <a:sym typeface="Old Standard TT"/>
            </a:endParaRPr>
          </a:p>
          <a:p>
            <a:pPr indent="0" lvl="0" marL="0" rtl="0" algn="ctr">
              <a:spcBef>
                <a:spcPts val="0"/>
              </a:spcBef>
              <a:spcAft>
                <a:spcPts val="0"/>
              </a:spcAft>
              <a:buNone/>
            </a:pPr>
            <a:r>
              <a:rPr b="1" lang="en">
                <a:latin typeface="Old Standard TT"/>
                <a:ea typeface="Old Standard TT"/>
                <a:cs typeface="Old Standard TT"/>
                <a:sym typeface="Old Standard TT"/>
              </a:rPr>
              <a:t>Rabindranath Tagore</a:t>
            </a:r>
            <a:endParaRPr b="1">
              <a:latin typeface="Old Standard TT"/>
              <a:ea typeface="Old Standard TT"/>
              <a:cs typeface="Old Standard TT"/>
              <a:sym typeface="Old Standard TT"/>
            </a:endParaRPr>
          </a:p>
        </p:txBody>
      </p:sp>
      <p:pic>
        <p:nvPicPr>
          <p:cNvPr id="144" name="Google Shape;144;p23"/>
          <p:cNvPicPr preferRelativeResize="0"/>
          <p:nvPr/>
        </p:nvPicPr>
        <p:blipFill>
          <a:blip r:embed="rId3">
            <a:alphaModFix/>
          </a:blip>
          <a:stretch>
            <a:fillRect/>
          </a:stretch>
        </p:blipFill>
        <p:spPr>
          <a:xfrm>
            <a:off x="1373300" y="918425"/>
            <a:ext cx="1937000" cy="1452750"/>
          </a:xfrm>
          <a:prstGeom prst="rect">
            <a:avLst/>
          </a:prstGeom>
          <a:noFill/>
          <a:ln>
            <a:noFill/>
          </a:ln>
        </p:spPr>
      </p:pic>
      <p:sp>
        <p:nvSpPr>
          <p:cNvPr id="145" name="Google Shape;145;p23"/>
          <p:cNvSpPr txBox="1"/>
          <p:nvPr/>
        </p:nvSpPr>
        <p:spPr>
          <a:xfrm>
            <a:off x="317375" y="2429475"/>
            <a:ext cx="3819300" cy="2396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Self - realisation - </a:t>
            </a:r>
            <a:r>
              <a:rPr lang="en" sz="1200">
                <a:latin typeface="Times New Roman"/>
                <a:ea typeface="Times New Roman"/>
                <a:cs typeface="Times New Roman"/>
                <a:sym typeface="Times New Roman"/>
              </a:rPr>
              <a:t>spiritual</a:t>
            </a:r>
            <a:r>
              <a:rPr lang="en" sz="1200">
                <a:latin typeface="Times New Roman"/>
                <a:ea typeface="Times New Roman"/>
                <a:cs typeface="Times New Roman"/>
                <a:sym typeface="Times New Roman"/>
              </a:rPr>
              <a:t> is the essence of humanism.</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Intellectual development- development of imagination, creative, free thinking, constant curiosity alertness of the mind.</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Physical development- sound and healthy physique through yoga , games</a:t>
            </a:r>
            <a:endParaRPr sz="1200">
              <a:latin typeface="Times New Roman"/>
              <a:ea typeface="Times New Roman"/>
              <a:cs typeface="Times New Roman"/>
              <a:sym typeface="Times New Roman"/>
            </a:endParaRPr>
          </a:p>
        </p:txBody>
      </p:sp>
      <p:sp>
        <p:nvSpPr>
          <p:cNvPr id="146" name="Google Shape;146;p23"/>
          <p:cNvSpPr txBox="1"/>
          <p:nvPr/>
        </p:nvSpPr>
        <p:spPr>
          <a:xfrm>
            <a:off x="4968525" y="761725"/>
            <a:ext cx="3819300" cy="3659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Love for humanity : education </a:t>
            </a:r>
            <a:r>
              <a:rPr lang="en" sz="1200">
                <a:solidFill>
                  <a:srgbClr val="FFFFFF"/>
                </a:solidFill>
                <a:latin typeface="Times New Roman"/>
                <a:ea typeface="Times New Roman"/>
                <a:cs typeface="Times New Roman"/>
                <a:sym typeface="Times New Roman"/>
              </a:rPr>
              <a:t>should</a:t>
            </a:r>
            <a:r>
              <a:rPr lang="en" sz="1200">
                <a:solidFill>
                  <a:srgbClr val="FFFFFF"/>
                </a:solidFill>
                <a:latin typeface="Times New Roman"/>
                <a:ea typeface="Times New Roman"/>
                <a:cs typeface="Times New Roman"/>
                <a:sym typeface="Times New Roman"/>
              </a:rPr>
              <a:t> teach people to realise oneness.</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Freedom : Education is a man - making process.</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Correlation</a:t>
            </a:r>
            <a:r>
              <a:rPr lang="en" sz="1200">
                <a:solidFill>
                  <a:srgbClr val="FFFFFF"/>
                </a:solidFill>
                <a:latin typeface="Times New Roman"/>
                <a:ea typeface="Times New Roman"/>
                <a:cs typeface="Times New Roman"/>
                <a:sym typeface="Times New Roman"/>
              </a:rPr>
              <a:t> of objects: a </a:t>
            </a:r>
            <a:r>
              <a:rPr lang="en" sz="1200">
                <a:solidFill>
                  <a:srgbClr val="FFFFFF"/>
                </a:solidFill>
                <a:latin typeface="Times New Roman"/>
                <a:ea typeface="Times New Roman"/>
                <a:cs typeface="Times New Roman"/>
                <a:sym typeface="Times New Roman"/>
              </a:rPr>
              <a:t>peaceful</a:t>
            </a:r>
            <a:r>
              <a:rPr lang="en" sz="1200">
                <a:solidFill>
                  <a:srgbClr val="FFFFFF"/>
                </a:solidFill>
                <a:latin typeface="Times New Roman"/>
                <a:ea typeface="Times New Roman"/>
                <a:cs typeface="Times New Roman"/>
                <a:sym typeface="Times New Roman"/>
              </a:rPr>
              <a:t> world is only possible when correlation between man and nature will be </a:t>
            </a:r>
            <a:r>
              <a:rPr lang="en" sz="1200">
                <a:solidFill>
                  <a:srgbClr val="FFFFFF"/>
                </a:solidFill>
                <a:latin typeface="Times New Roman"/>
                <a:ea typeface="Times New Roman"/>
                <a:cs typeface="Times New Roman"/>
                <a:sym typeface="Times New Roman"/>
              </a:rPr>
              <a:t>established</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Moral and spiritual development</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Social development : Brotherhood should be cultivated from </a:t>
            </a:r>
            <a:r>
              <a:rPr lang="en" sz="1200">
                <a:solidFill>
                  <a:srgbClr val="FFFFFF"/>
                </a:solidFill>
                <a:latin typeface="Times New Roman"/>
                <a:ea typeface="Times New Roman"/>
                <a:cs typeface="Times New Roman"/>
                <a:sym typeface="Times New Roman"/>
              </a:rPr>
              <a:t>the</a:t>
            </a:r>
            <a:r>
              <a:rPr lang="en" sz="1200">
                <a:solidFill>
                  <a:srgbClr val="FFFFFF"/>
                </a:solidFill>
                <a:latin typeface="Times New Roman"/>
                <a:ea typeface="Times New Roman"/>
                <a:cs typeface="Times New Roman"/>
                <a:sym typeface="Times New Roman"/>
              </a:rPr>
              <a:t> beginning of life</a:t>
            </a:r>
            <a:endParaRPr sz="1200">
              <a:solidFill>
                <a:srgbClr val="FFFFFF"/>
              </a:solidFill>
              <a:latin typeface="Times New Roman"/>
              <a:ea typeface="Times New Roman"/>
              <a:cs typeface="Times New Roman"/>
              <a:sym typeface="Times New Roman"/>
            </a:endParaRPr>
          </a:p>
        </p:txBody>
      </p:sp>
      <p:sp>
        <p:nvSpPr>
          <p:cNvPr id="147" name="Google Shape;147;p23"/>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nvSpPr>
        <p:spPr>
          <a:xfrm>
            <a:off x="798875" y="116475"/>
            <a:ext cx="3217500" cy="397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Plato</a:t>
            </a:r>
            <a:endParaRPr b="1">
              <a:latin typeface="Old Standard TT"/>
              <a:ea typeface="Old Standard TT"/>
              <a:cs typeface="Old Standard TT"/>
              <a:sym typeface="Old Standard TT"/>
            </a:endParaRPr>
          </a:p>
        </p:txBody>
      </p:sp>
      <p:pic>
        <p:nvPicPr>
          <p:cNvPr id="153" name="Google Shape;153;p24"/>
          <p:cNvPicPr preferRelativeResize="0"/>
          <p:nvPr/>
        </p:nvPicPr>
        <p:blipFill>
          <a:blip r:embed="rId3">
            <a:alphaModFix/>
          </a:blip>
          <a:stretch>
            <a:fillRect/>
          </a:stretch>
        </p:blipFill>
        <p:spPr>
          <a:xfrm>
            <a:off x="1674400" y="587075"/>
            <a:ext cx="1466449" cy="1838824"/>
          </a:xfrm>
          <a:prstGeom prst="rect">
            <a:avLst/>
          </a:prstGeom>
          <a:noFill/>
          <a:ln>
            <a:noFill/>
          </a:ln>
        </p:spPr>
      </p:pic>
      <p:sp>
        <p:nvSpPr>
          <p:cNvPr id="154" name="Google Shape;154;p24"/>
          <p:cNvSpPr txBox="1"/>
          <p:nvPr/>
        </p:nvSpPr>
        <p:spPr>
          <a:xfrm>
            <a:off x="454200" y="2579100"/>
            <a:ext cx="3819300" cy="2396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develop leader among the future rulers.</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develop hard and competent workers</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produce leaders with military skill among warriors.</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produce future </a:t>
            </a:r>
            <a:r>
              <a:rPr lang="en" sz="1200">
                <a:latin typeface="Times New Roman"/>
                <a:ea typeface="Times New Roman"/>
                <a:cs typeface="Times New Roman"/>
                <a:sym typeface="Times New Roman"/>
              </a:rPr>
              <a:t>civil</a:t>
            </a:r>
            <a:r>
              <a:rPr lang="en" sz="1200">
                <a:latin typeface="Times New Roman"/>
                <a:ea typeface="Times New Roman"/>
                <a:cs typeface="Times New Roman"/>
                <a:sym typeface="Times New Roman"/>
              </a:rPr>
              <a:t> servants of the state.</a:t>
            </a:r>
            <a:endParaRPr sz="1200">
              <a:latin typeface="Times New Roman"/>
              <a:ea typeface="Times New Roman"/>
              <a:cs typeface="Times New Roman"/>
              <a:sym typeface="Times New Roman"/>
            </a:endParaRPr>
          </a:p>
        </p:txBody>
      </p:sp>
      <p:sp>
        <p:nvSpPr>
          <p:cNvPr id="155" name="Google Shape;155;p24"/>
          <p:cNvSpPr txBox="1"/>
          <p:nvPr/>
        </p:nvSpPr>
        <p:spPr>
          <a:xfrm>
            <a:off x="4924750" y="1442400"/>
            <a:ext cx="3819300" cy="2258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Knowledge of good, to nurture a man to a better human being, it is not merely an awareness of particular benefits and pleasures.</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must begin at the age of seven..</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Ethics is the most important branch of philosophy, ethical education was his motto.</a:t>
            </a:r>
            <a:endParaRPr sz="1200">
              <a:solidFill>
                <a:srgbClr val="FFFFFF"/>
              </a:solidFill>
              <a:latin typeface="Times New Roman"/>
              <a:ea typeface="Times New Roman"/>
              <a:cs typeface="Times New Roman"/>
              <a:sym typeface="Times New Roman"/>
            </a:endParaRPr>
          </a:p>
        </p:txBody>
      </p:sp>
      <p:sp>
        <p:nvSpPr>
          <p:cNvPr id="156" name="Google Shape;156;p24"/>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nvSpPr>
        <p:spPr>
          <a:xfrm>
            <a:off x="798875" y="116475"/>
            <a:ext cx="3217500" cy="397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Plato</a:t>
            </a:r>
            <a:endParaRPr b="1">
              <a:latin typeface="Old Standard TT"/>
              <a:ea typeface="Old Standard TT"/>
              <a:cs typeface="Old Standard TT"/>
              <a:sym typeface="Old Standard TT"/>
            </a:endParaRPr>
          </a:p>
        </p:txBody>
      </p:sp>
      <p:pic>
        <p:nvPicPr>
          <p:cNvPr id="162" name="Google Shape;162;p25"/>
          <p:cNvPicPr preferRelativeResize="0"/>
          <p:nvPr/>
        </p:nvPicPr>
        <p:blipFill>
          <a:blip r:embed="rId3">
            <a:alphaModFix/>
          </a:blip>
          <a:stretch>
            <a:fillRect/>
          </a:stretch>
        </p:blipFill>
        <p:spPr>
          <a:xfrm>
            <a:off x="1674400" y="587075"/>
            <a:ext cx="1466449" cy="1838824"/>
          </a:xfrm>
          <a:prstGeom prst="rect">
            <a:avLst/>
          </a:prstGeom>
          <a:noFill/>
          <a:ln>
            <a:noFill/>
          </a:ln>
        </p:spPr>
      </p:pic>
      <p:sp>
        <p:nvSpPr>
          <p:cNvPr id="163" name="Google Shape;163;p25"/>
          <p:cNvSpPr txBox="1"/>
          <p:nvPr/>
        </p:nvSpPr>
        <p:spPr>
          <a:xfrm>
            <a:off x="454200" y="2579100"/>
            <a:ext cx="3819300" cy="2396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Elementary school till the age of 18 with music , literature , poetry and mathematics.</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Military training - after elementary two years of physical education </a:t>
            </a:r>
            <a:r>
              <a:rPr lang="en" sz="1200">
                <a:latin typeface="Times New Roman"/>
                <a:ea typeface="Times New Roman"/>
                <a:cs typeface="Times New Roman"/>
                <a:sym typeface="Times New Roman"/>
              </a:rPr>
              <a:t>should</a:t>
            </a:r>
            <a:r>
              <a:rPr lang="en" sz="1200">
                <a:latin typeface="Times New Roman"/>
                <a:ea typeface="Times New Roman"/>
                <a:cs typeface="Times New Roman"/>
                <a:sym typeface="Times New Roman"/>
              </a:rPr>
              <a:t> be given.</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Higher education - 20 to 25 years is an indispensable necessity of humankind.</a:t>
            </a:r>
            <a:endParaRPr sz="1200">
              <a:latin typeface="Times New Roman"/>
              <a:ea typeface="Times New Roman"/>
              <a:cs typeface="Times New Roman"/>
              <a:sym typeface="Times New Roman"/>
            </a:endParaRPr>
          </a:p>
        </p:txBody>
      </p:sp>
      <p:sp>
        <p:nvSpPr>
          <p:cNvPr id="164" name="Google Shape;164;p25"/>
          <p:cNvSpPr txBox="1"/>
          <p:nvPr/>
        </p:nvSpPr>
        <p:spPr>
          <a:xfrm>
            <a:off x="4957575" y="1335150"/>
            <a:ext cx="3819300" cy="2473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Women education - women are equal to men.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Learning by doing was the teaching method.</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Knowledge which is acquired under compulsion obtains no hold on the mind.</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A child should play amongst lovely things.</a:t>
            </a:r>
            <a:endParaRPr sz="1200">
              <a:solidFill>
                <a:srgbClr val="FFFFFF"/>
              </a:solidFill>
              <a:latin typeface="Times New Roman"/>
              <a:ea typeface="Times New Roman"/>
              <a:cs typeface="Times New Roman"/>
              <a:sym typeface="Times New Roman"/>
            </a:endParaRPr>
          </a:p>
        </p:txBody>
      </p:sp>
      <p:sp>
        <p:nvSpPr>
          <p:cNvPr id="165" name="Google Shape;165;p25"/>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558125" y="106775"/>
            <a:ext cx="3250200" cy="407700"/>
          </a:xfrm>
          <a:prstGeom prst="rect">
            <a:avLst/>
          </a:prstGeom>
          <a:solidFill>
            <a:srgbClr val="90D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Educational Thoughts of Martin Buber</a:t>
            </a:r>
            <a:endParaRPr b="1">
              <a:latin typeface="Old Standard TT"/>
              <a:ea typeface="Old Standard TT"/>
              <a:cs typeface="Old Standard TT"/>
              <a:sym typeface="Old Standard TT"/>
            </a:endParaRPr>
          </a:p>
        </p:txBody>
      </p:sp>
      <p:pic>
        <p:nvPicPr>
          <p:cNvPr id="171" name="Google Shape;171;p26"/>
          <p:cNvPicPr preferRelativeResize="0"/>
          <p:nvPr/>
        </p:nvPicPr>
        <p:blipFill>
          <a:blip r:embed="rId3">
            <a:alphaModFix/>
          </a:blip>
          <a:stretch>
            <a:fillRect/>
          </a:stretch>
        </p:blipFill>
        <p:spPr>
          <a:xfrm>
            <a:off x="1365613" y="600026"/>
            <a:ext cx="1635225" cy="1907199"/>
          </a:xfrm>
          <a:prstGeom prst="rect">
            <a:avLst/>
          </a:prstGeom>
          <a:noFill/>
          <a:ln>
            <a:noFill/>
          </a:ln>
        </p:spPr>
      </p:pic>
      <p:sp>
        <p:nvSpPr>
          <p:cNvPr id="172" name="Google Shape;172;p26"/>
          <p:cNvSpPr txBox="1"/>
          <p:nvPr/>
        </p:nvSpPr>
        <p:spPr>
          <a:xfrm>
            <a:off x="306425" y="2579100"/>
            <a:ext cx="4125900" cy="2473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b="1" lang="en" sz="1200">
                <a:latin typeface="Times New Roman"/>
                <a:ea typeface="Times New Roman"/>
                <a:cs typeface="Times New Roman"/>
                <a:sym typeface="Times New Roman"/>
              </a:rPr>
              <a:t>Theory of value</a:t>
            </a:r>
            <a:r>
              <a:rPr lang="en" sz="1200">
                <a:latin typeface="Times New Roman"/>
                <a:ea typeface="Times New Roman"/>
                <a:cs typeface="Times New Roman"/>
                <a:sym typeface="Times New Roman"/>
              </a:rPr>
              <a:t>: Children must be taught to explore their “two autonomous instincts” </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latin typeface="Times New Roman"/>
                <a:ea typeface="Times New Roman"/>
                <a:cs typeface="Times New Roman"/>
                <a:sym typeface="Times New Roman"/>
              </a:rPr>
              <a:t>Objective knowledge         Active Knowledge</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b="1" lang="en" sz="1200">
                <a:latin typeface="Times New Roman"/>
                <a:ea typeface="Times New Roman"/>
                <a:cs typeface="Times New Roman"/>
                <a:sym typeface="Times New Roman"/>
              </a:rPr>
              <a:t>Theory of knowledge</a:t>
            </a:r>
            <a:r>
              <a:rPr lang="en" sz="1200">
                <a:latin typeface="Times New Roman"/>
                <a:ea typeface="Times New Roman"/>
                <a:cs typeface="Times New Roman"/>
                <a:sym typeface="Times New Roman"/>
              </a:rPr>
              <a:t>: knowledge of self and knowledge of reality needed.</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b="1" lang="en" sz="1200">
                <a:latin typeface="Times New Roman"/>
                <a:ea typeface="Times New Roman"/>
                <a:cs typeface="Times New Roman"/>
                <a:sym typeface="Times New Roman"/>
              </a:rPr>
              <a:t>Theory of human nature</a:t>
            </a:r>
            <a:r>
              <a:rPr lang="en" sz="1200">
                <a:latin typeface="Times New Roman"/>
                <a:ea typeface="Times New Roman"/>
                <a:cs typeface="Times New Roman"/>
                <a:sym typeface="Times New Roman"/>
              </a:rPr>
              <a:t>: Freedom for self development and growth of human.</a:t>
            </a:r>
            <a:endParaRPr sz="1200">
              <a:latin typeface="Times New Roman"/>
              <a:ea typeface="Times New Roman"/>
              <a:cs typeface="Times New Roman"/>
              <a:sym typeface="Times New Roman"/>
            </a:endParaRPr>
          </a:p>
        </p:txBody>
      </p:sp>
      <p:sp>
        <p:nvSpPr>
          <p:cNvPr id="173" name="Google Shape;173;p26"/>
          <p:cNvSpPr txBox="1"/>
          <p:nvPr/>
        </p:nvSpPr>
        <p:spPr>
          <a:xfrm>
            <a:off x="5001350" y="1181950"/>
            <a:ext cx="3819300" cy="3162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Theory of learning</a:t>
            </a:r>
            <a:r>
              <a:rPr lang="en" sz="1200">
                <a:solidFill>
                  <a:srgbClr val="FFFFFF"/>
                </a:solidFill>
                <a:latin typeface="Times New Roman"/>
                <a:ea typeface="Times New Roman"/>
                <a:cs typeface="Times New Roman"/>
                <a:sym typeface="Times New Roman"/>
              </a:rPr>
              <a:t>:  A genuine speaking and listening is essential for all the true communication for truly effective learning and ultimately for the entire pursuit of truth</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Theory of transmission</a:t>
            </a:r>
            <a:r>
              <a:rPr lang="en" sz="1200">
                <a:solidFill>
                  <a:srgbClr val="FFFFFF"/>
                </a:solidFill>
                <a:latin typeface="Times New Roman"/>
                <a:ea typeface="Times New Roman"/>
                <a:cs typeface="Times New Roman"/>
                <a:sym typeface="Times New Roman"/>
              </a:rPr>
              <a:t> : Cultural and spiritual heritage should </a:t>
            </a:r>
            <a:r>
              <a:rPr lang="en" sz="1200">
                <a:solidFill>
                  <a:srgbClr val="FFFFFF"/>
                </a:solidFill>
                <a:latin typeface="Times New Roman"/>
                <a:ea typeface="Times New Roman"/>
                <a:cs typeface="Times New Roman"/>
                <a:sym typeface="Times New Roman"/>
              </a:rPr>
              <a:t>be</a:t>
            </a:r>
            <a:r>
              <a:rPr lang="en" sz="1200">
                <a:solidFill>
                  <a:srgbClr val="FFFFFF"/>
                </a:solidFill>
                <a:latin typeface="Times New Roman"/>
                <a:ea typeface="Times New Roman"/>
                <a:cs typeface="Times New Roman"/>
                <a:sym typeface="Times New Roman"/>
              </a:rPr>
              <a:t> transmitted to children.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Theory of Society</a:t>
            </a:r>
            <a:r>
              <a:rPr lang="en" sz="1200">
                <a:solidFill>
                  <a:srgbClr val="FFFFFF"/>
                </a:solidFill>
                <a:latin typeface="Times New Roman"/>
                <a:ea typeface="Times New Roman"/>
                <a:cs typeface="Times New Roman"/>
                <a:sym typeface="Times New Roman"/>
              </a:rPr>
              <a:t>:  Creating community spirit</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Theory of </a:t>
            </a:r>
            <a:r>
              <a:rPr b="1" lang="en" sz="1200">
                <a:solidFill>
                  <a:srgbClr val="FFFFFF"/>
                </a:solidFill>
                <a:latin typeface="Times New Roman"/>
                <a:ea typeface="Times New Roman"/>
                <a:cs typeface="Times New Roman"/>
                <a:sym typeface="Times New Roman"/>
              </a:rPr>
              <a:t>opportunity</a:t>
            </a:r>
            <a:r>
              <a:rPr lang="en" sz="1200">
                <a:solidFill>
                  <a:srgbClr val="FFFFFF"/>
                </a:solidFill>
                <a:latin typeface="Times New Roman"/>
                <a:ea typeface="Times New Roman"/>
                <a:cs typeface="Times New Roman"/>
                <a:sym typeface="Times New Roman"/>
              </a:rPr>
              <a:t> : Grow aware of the world.</a:t>
            </a:r>
            <a:endParaRPr sz="1200">
              <a:solidFill>
                <a:srgbClr val="FFFFFF"/>
              </a:solidFill>
              <a:latin typeface="Times New Roman"/>
              <a:ea typeface="Times New Roman"/>
              <a:cs typeface="Times New Roman"/>
              <a:sym typeface="Times New Roman"/>
            </a:endParaRPr>
          </a:p>
        </p:txBody>
      </p:sp>
      <p:cxnSp>
        <p:nvCxnSpPr>
          <p:cNvPr id="174" name="Google Shape;174;p26"/>
          <p:cNvCxnSpPr/>
          <p:nvPr/>
        </p:nvCxnSpPr>
        <p:spPr>
          <a:xfrm>
            <a:off x="2243050" y="3359300"/>
            <a:ext cx="197100" cy="0"/>
          </a:xfrm>
          <a:prstGeom prst="straightConnector1">
            <a:avLst/>
          </a:prstGeom>
          <a:noFill/>
          <a:ln cap="flat" cmpd="sng" w="9525">
            <a:solidFill>
              <a:schemeClr val="dk2"/>
            </a:solidFill>
            <a:prstDash val="solid"/>
            <a:round/>
            <a:headEnd len="med" w="med" type="none"/>
            <a:tailEnd len="med" w="med" type="triangle"/>
          </a:ln>
        </p:spPr>
      </p:cxnSp>
      <p:sp>
        <p:nvSpPr>
          <p:cNvPr id="175" name="Google Shape;175;p26"/>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nvSpPr>
        <p:spPr>
          <a:xfrm>
            <a:off x="558125" y="106775"/>
            <a:ext cx="3250200" cy="407700"/>
          </a:xfrm>
          <a:prstGeom prst="rect">
            <a:avLst/>
          </a:prstGeom>
          <a:solidFill>
            <a:srgbClr val="90D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Educational Thoughts of Martin Buber</a:t>
            </a:r>
            <a:endParaRPr b="1">
              <a:latin typeface="Old Standard TT"/>
              <a:ea typeface="Old Standard TT"/>
              <a:cs typeface="Old Standard TT"/>
              <a:sym typeface="Old Standard TT"/>
            </a:endParaRPr>
          </a:p>
        </p:txBody>
      </p:sp>
      <p:pic>
        <p:nvPicPr>
          <p:cNvPr id="181" name="Google Shape;181;p27"/>
          <p:cNvPicPr preferRelativeResize="0"/>
          <p:nvPr/>
        </p:nvPicPr>
        <p:blipFill>
          <a:blip r:embed="rId3">
            <a:alphaModFix/>
          </a:blip>
          <a:stretch>
            <a:fillRect/>
          </a:stretch>
        </p:blipFill>
        <p:spPr>
          <a:xfrm>
            <a:off x="1365613" y="600026"/>
            <a:ext cx="1635225" cy="1907199"/>
          </a:xfrm>
          <a:prstGeom prst="rect">
            <a:avLst/>
          </a:prstGeom>
          <a:noFill/>
          <a:ln>
            <a:noFill/>
          </a:ln>
        </p:spPr>
      </p:pic>
      <p:sp>
        <p:nvSpPr>
          <p:cNvPr id="182" name="Google Shape;182;p27"/>
          <p:cNvSpPr txBox="1"/>
          <p:nvPr/>
        </p:nvSpPr>
        <p:spPr>
          <a:xfrm>
            <a:off x="410425" y="2885500"/>
            <a:ext cx="3819300" cy="1831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 learner is the primary focus of the learning.</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 teacher instructor.</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Education is not the preparation for life ; Education is life itself.</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183" name="Google Shape;183;p27"/>
          <p:cNvSpPr txBox="1"/>
          <p:nvPr/>
        </p:nvSpPr>
        <p:spPr>
          <a:xfrm>
            <a:off x="4957575" y="1149000"/>
            <a:ext cx="3819300" cy="2933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Children are not the people of tomorrow, but people of today.</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They should be allowed to grow into whoever they were meant to be.</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They are entitled to be taken seriously. </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Experiential learning is more than just a series of experience that a learner undergoes.</a:t>
            </a:r>
            <a:endParaRPr sz="1200">
              <a:solidFill>
                <a:srgbClr val="FFFFFF"/>
              </a:solidFill>
              <a:latin typeface="Times New Roman"/>
              <a:ea typeface="Times New Roman"/>
              <a:cs typeface="Times New Roman"/>
              <a:sym typeface="Times New Roman"/>
            </a:endParaRPr>
          </a:p>
        </p:txBody>
      </p:sp>
      <p:sp>
        <p:nvSpPr>
          <p:cNvPr id="184" name="Google Shape;184;p27"/>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nvSpPr>
        <p:spPr>
          <a:xfrm>
            <a:off x="515775" y="140825"/>
            <a:ext cx="3474300" cy="384600"/>
          </a:xfrm>
          <a:prstGeom prst="rect">
            <a:avLst/>
          </a:prstGeom>
          <a:solidFill>
            <a:srgbClr val="90D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Educational Thoughts of Paulo Freire</a:t>
            </a:r>
            <a:endParaRPr b="1">
              <a:latin typeface="Old Standard TT"/>
              <a:ea typeface="Old Standard TT"/>
              <a:cs typeface="Old Standard TT"/>
              <a:sym typeface="Old Standard TT"/>
            </a:endParaRPr>
          </a:p>
        </p:txBody>
      </p:sp>
      <p:pic>
        <p:nvPicPr>
          <p:cNvPr id="190" name="Google Shape;190;p28"/>
          <p:cNvPicPr preferRelativeResize="0"/>
          <p:nvPr/>
        </p:nvPicPr>
        <p:blipFill>
          <a:blip r:embed="rId3">
            <a:alphaModFix/>
          </a:blip>
          <a:stretch>
            <a:fillRect/>
          </a:stretch>
        </p:blipFill>
        <p:spPr>
          <a:xfrm>
            <a:off x="1118825" y="644225"/>
            <a:ext cx="2153325" cy="1794425"/>
          </a:xfrm>
          <a:prstGeom prst="rect">
            <a:avLst/>
          </a:prstGeom>
          <a:noFill/>
          <a:ln>
            <a:noFill/>
          </a:ln>
        </p:spPr>
      </p:pic>
      <p:sp>
        <p:nvSpPr>
          <p:cNvPr id="191" name="Google Shape;191;p28"/>
          <p:cNvSpPr txBox="1"/>
          <p:nvPr/>
        </p:nvSpPr>
        <p:spPr>
          <a:xfrm>
            <a:off x="421350" y="2732275"/>
            <a:ext cx="3819300" cy="2214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Education as practice of freedom - learning begins with action.</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Pedagogy of the oppressed  - Education is a cultural tool for liberation from oppression.</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Education for critical consciousness, critical </a:t>
            </a:r>
            <a:r>
              <a:rPr lang="en" sz="1200">
                <a:latin typeface="Times New Roman"/>
                <a:ea typeface="Times New Roman"/>
                <a:cs typeface="Times New Roman"/>
                <a:sym typeface="Times New Roman"/>
              </a:rPr>
              <a:t>understanding</a:t>
            </a:r>
            <a:r>
              <a:rPr lang="en" sz="1200">
                <a:latin typeface="Times New Roman"/>
                <a:ea typeface="Times New Roman"/>
                <a:cs typeface="Times New Roman"/>
                <a:sym typeface="Times New Roman"/>
              </a:rPr>
              <a:t> of reality.</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192" name="Google Shape;192;p28"/>
          <p:cNvSpPr txBox="1"/>
          <p:nvPr/>
        </p:nvSpPr>
        <p:spPr>
          <a:xfrm>
            <a:off x="4957575" y="1149000"/>
            <a:ext cx="3819300" cy="2933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Pedagogy of Hope - Reading the word cannot be the word.</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Pedagogy of the freedom - Educational practice a communication.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 politics of education: </a:t>
            </a:r>
            <a:r>
              <a:rPr lang="en" sz="1200">
                <a:solidFill>
                  <a:srgbClr val="FFFFFF"/>
                </a:solidFill>
                <a:latin typeface="Times New Roman"/>
                <a:ea typeface="Times New Roman"/>
                <a:cs typeface="Times New Roman"/>
                <a:sym typeface="Times New Roman"/>
              </a:rPr>
              <a:t>Education</a:t>
            </a:r>
            <a:r>
              <a:rPr lang="en" sz="1200">
                <a:solidFill>
                  <a:srgbClr val="FFFFFF"/>
                </a:solidFill>
                <a:latin typeface="Times New Roman"/>
                <a:ea typeface="Times New Roman"/>
                <a:cs typeface="Times New Roman"/>
                <a:sym typeface="Times New Roman"/>
              </a:rPr>
              <a:t> is always a political act cannot be neutral.</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Dialogue as a pedagogical tool.</a:t>
            </a:r>
            <a:endParaRPr sz="1200">
              <a:solidFill>
                <a:srgbClr val="FFFFFF"/>
              </a:solidFill>
              <a:latin typeface="Times New Roman"/>
              <a:ea typeface="Times New Roman"/>
              <a:cs typeface="Times New Roman"/>
              <a:sym typeface="Times New Roman"/>
            </a:endParaRPr>
          </a:p>
        </p:txBody>
      </p:sp>
      <p:sp>
        <p:nvSpPr>
          <p:cNvPr id="193" name="Google Shape;193;p28"/>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nvSpPr>
        <p:spPr>
          <a:xfrm>
            <a:off x="515775" y="140825"/>
            <a:ext cx="3474300" cy="384600"/>
          </a:xfrm>
          <a:prstGeom prst="rect">
            <a:avLst/>
          </a:prstGeom>
          <a:solidFill>
            <a:srgbClr val="90D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Educational Thoughts of Paulo Freire</a:t>
            </a:r>
            <a:endParaRPr b="1">
              <a:latin typeface="Old Standard TT"/>
              <a:ea typeface="Old Standard TT"/>
              <a:cs typeface="Old Standard TT"/>
              <a:sym typeface="Old Standard TT"/>
            </a:endParaRPr>
          </a:p>
        </p:txBody>
      </p:sp>
      <p:pic>
        <p:nvPicPr>
          <p:cNvPr id="199" name="Google Shape;199;p29"/>
          <p:cNvPicPr preferRelativeResize="0"/>
          <p:nvPr/>
        </p:nvPicPr>
        <p:blipFill>
          <a:blip r:embed="rId3">
            <a:alphaModFix/>
          </a:blip>
          <a:stretch>
            <a:fillRect/>
          </a:stretch>
        </p:blipFill>
        <p:spPr>
          <a:xfrm>
            <a:off x="1118825" y="644225"/>
            <a:ext cx="2153325" cy="1794425"/>
          </a:xfrm>
          <a:prstGeom prst="rect">
            <a:avLst/>
          </a:prstGeom>
          <a:noFill/>
          <a:ln>
            <a:noFill/>
          </a:ln>
        </p:spPr>
      </p:pic>
      <p:sp>
        <p:nvSpPr>
          <p:cNvPr id="200" name="Google Shape;200;p29"/>
          <p:cNvSpPr txBox="1"/>
          <p:nvPr/>
        </p:nvSpPr>
        <p:spPr>
          <a:xfrm>
            <a:off x="410425" y="2885500"/>
            <a:ext cx="3819300" cy="1831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Act - To Analyse - To Act : are the methodology.</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Find the problems.</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Produce the codes - create a play or skit.</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201" name="Google Shape;201;p29"/>
          <p:cNvSpPr txBox="1"/>
          <p:nvPr/>
        </p:nvSpPr>
        <p:spPr>
          <a:xfrm>
            <a:off x="4957575" y="1149000"/>
            <a:ext cx="3819300" cy="2933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Egalitarian teacher - student relations.</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for liberation.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for conscientization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for posing education.. </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Transformative </a:t>
            </a:r>
            <a:r>
              <a:rPr lang="en" sz="1200">
                <a:solidFill>
                  <a:srgbClr val="FFFFFF"/>
                </a:solidFill>
                <a:latin typeface="Times New Roman"/>
                <a:ea typeface="Times New Roman"/>
                <a:cs typeface="Times New Roman"/>
                <a:sym typeface="Times New Roman"/>
              </a:rPr>
              <a:t>social justice learning</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p:txBody>
      </p:sp>
      <p:sp>
        <p:nvSpPr>
          <p:cNvPr id="202" name="Google Shape;202;p29"/>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nvSpPr>
        <p:spPr>
          <a:xfrm>
            <a:off x="579575" y="185875"/>
            <a:ext cx="3465900" cy="3174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John Dewey</a:t>
            </a:r>
            <a:endParaRPr b="1">
              <a:latin typeface="Old Standard TT"/>
              <a:ea typeface="Old Standard TT"/>
              <a:cs typeface="Old Standard TT"/>
              <a:sym typeface="Old Standard TT"/>
            </a:endParaRPr>
          </a:p>
        </p:txBody>
      </p:sp>
      <p:pic>
        <p:nvPicPr>
          <p:cNvPr id="208" name="Google Shape;208;p30"/>
          <p:cNvPicPr preferRelativeResize="0"/>
          <p:nvPr/>
        </p:nvPicPr>
        <p:blipFill>
          <a:blip r:embed="rId3">
            <a:alphaModFix/>
          </a:blip>
          <a:stretch>
            <a:fillRect/>
          </a:stretch>
        </p:blipFill>
        <p:spPr>
          <a:xfrm>
            <a:off x="1149075" y="634550"/>
            <a:ext cx="2331000" cy="1626450"/>
          </a:xfrm>
          <a:prstGeom prst="rect">
            <a:avLst/>
          </a:prstGeom>
          <a:noFill/>
          <a:ln>
            <a:noFill/>
          </a:ln>
        </p:spPr>
      </p:pic>
      <p:sp>
        <p:nvSpPr>
          <p:cNvPr id="209" name="Google Shape;209;p30"/>
          <p:cNvSpPr txBox="1"/>
          <p:nvPr/>
        </p:nvSpPr>
        <p:spPr>
          <a:xfrm>
            <a:off x="402875" y="2480575"/>
            <a:ext cx="3819300" cy="2586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b="1" lang="en" sz="1200">
                <a:latin typeface="Times New Roman"/>
                <a:ea typeface="Times New Roman"/>
                <a:cs typeface="Times New Roman"/>
                <a:sym typeface="Times New Roman"/>
              </a:rPr>
              <a:t>Progressive Education</a:t>
            </a:r>
            <a:r>
              <a:rPr lang="en" sz="1200">
                <a:latin typeface="Times New Roman"/>
                <a:ea typeface="Times New Roman"/>
                <a:cs typeface="Times New Roman"/>
                <a:sym typeface="Times New Roman"/>
              </a:rPr>
              <a:t> - Learning through “hands-on” approach learning by doing pragmatism.</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Learning emphasis is the needs and interests of the child..</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Children should be allowed to explore their environments.</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210" name="Google Shape;210;p30"/>
          <p:cNvSpPr txBox="1"/>
          <p:nvPr/>
        </p:nvSpPr>
        <p:spPr>
          <a:xfrm>
            <a:off x="5001350" y="1400700"/>
            <a:ext cx="3819300" cy="2342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The role of  a teacher is more like a facilitator than an instructor.</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Experiential Education.</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Enquiry based Education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Instrumentalism.  </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p:txBody>
      </p:sp>
      <p:sp>
        <p:nvSpPr>
          <p:cNvPr id="211" name="Google Shape;211;p30"/>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nvSpPr>
        <p:spPr>
          <a:xfrm>
            <a:off x="579575" y="185875"/>
            <a:ext cx="3465900" cy="3174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John Dewey</a:t>
            </a:r>
            <a:endParaRPr b="1">
              <a:latin typeface="Old Standard TT"/>
              <a:ea typeface="Old Standard TT"/>
              <a:cs typeface="Old Standard TT"/>
              <a:sym typeface="Old Standard TT"/>
            </a:endParaRPr>
          </a:p>
        </p:txBody>
      </p:sp>
      <p:pic>
        <p:nvPicPr>
          <p:cNvPr id="217" name="Google Shape;217;p31"/>
          <p:cNvPicPr preferRelativeResize="0"/>
          <p:nvPr/>
        </p:nvPicPr>
        <p:blipFill>
          <a:blip r:embed="rId3">
            <a:alphaModFix/>
          </a:blip>
          <a:stretch>
            <a:fillRect/>
          </a:stretch>
        </p:blipFill>
        <p:spPr>
          <a:xfrm>
            <a:off x="1147025" y="568913"/>
            <a:ext cx="2331000" cy="1626450"/>
          </a:xfrm>
          <a:prstGeom prst="rect">
            <a:avLst/>
          </a:prstGeom>
          <a:noFill/>
          <a:ln>
            <a:noFill/>
          </a:ln>
        </p:spPr>
      </p:pic>
      <p:sp>
        <p:nvSpPr>
          <p:cNvPr id="218" name="Google Shape;218;p31"/>
          <p:cNvSpPr txBox="1"/>
          <p:nvPr/>
        </p:nvSpPr>
        <p:spPr>
          <a:xfrm>
            <a:off x="454200" y="2155700"/>
            <a:ext cx="3819300" cy="2933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Problem solving method of learning</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Define</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Analyze</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Determines</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Propose</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Evaluate</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Select</a:t>
            </a:r>
            <a:endParaRPr sz="1200">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latin typeface="Times New Roman"/>
                <a:ea typeface="Times New Roman"/>
                <a:cs typeface="Times New Roman"/>
                <a:sym typeface="Times New Roman"/>
              </a:rPr>
              <a:t>                      Implement.:</a:t>
            </a:r>
            <a:endParaRPr sz="12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219" name="Google Shape;219;p31"/>
          <p:cNvSpPr txBox="1"/>
          <p:nvPr/>
        </p:nvSpPr>
        <p:spPr>
          <a:xfrm>
            <a:off x="5034175" y="350875"/>
            <a:ext cx="3819300" cy="3884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Students should be actively involved in real-life tasks and challenges.</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Experimental school..</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Curriculum - centered view of education rejected and </a:t>
            </a:r>
            <a:r>
              <a:rPr lang="en" sz="1200">
                <a:solidFill>
                  <a:srgbClr val="FFFFFF"/>
                </a:solidFill>
                <a:latin typeface="Times New Roman"/>
                <a:ea typeface="Times New Roman"/>
                <a:cs typeface="Times New Roman"/>
                <a:sym typeface="Times New Roman"/>
              </a:rPr>
              <a:t>interests</a:t>
            </a:r>
            <a:r>
              <a:rPr lang="en" sz="1200">
                <a:solidFill>
                  <a:srgbClr val="FFFFFF"/>
                </a:solidFill>
                <a:latin typeface="Times New Roman"/>
                <a:ea typeface="Times New Roman"/>
                <a:cs typeface="Times New Roman"/>
                <a:sym typeface="Times New Roman"/>
              </a:rPr>
              <a:t> and experiences of students </a:t>
            </a:r>
            <a:r>
              <a:rPr lang="en" sz="1200">
                <a:solidFill>
                  <a:srgbClr val="FFFFFF"/>
                </a:solidFill>
                <a:latin typeface="Times New Roman"/>
                <a:ea typeface="Times New Roman"/>
                <a:cs typeface="Times New Roman"/>
                <a:sym typeface="Times New Roman"/>
              </a:rPr>
              <a:t>accepted.</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Reflect social life.</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Teacher facilitator and guide.</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Existentialism, Behaviorism, Constructivism his philosophies of education.</a:t>
            </a:r>
            <a:endParaRPr sz="1200">
              <a:solidFill>
                <a:srgbClr val="FFFFFF"/>
              </a:solidFill>
              <a:latin typeface="Times New Roman"/>
              <a:ea typeface="Times New Roman"/>
              <a:cs typeface="Times New Roman"/>
              <a:sym typeface="Times New Roman"/>
            </a:endParaRPr>
          </a:p>
        </p:txBody>
      </p:sp>
      <p:cxnSp>
        <p:nvCxnSpPr>
          <p:cNvPr id="220" name="Google Shape;220;p31"/>
          <p:cNvCxnSpPr/>
          <p:nvPr/>
        </p:nvCxnSpPr>
        <p:spPr>
          <a:xfrm>
            <a:off x="2177775" y="2703075"/>
            <a:ext cx="0" cy="153300"/>
          </a:xfrm>
          <a:prstGeom prst="straightConnector1">
            <a:avLst/>
          </a:prstGeom>
          <a:noFill/>
          <a:ln cap="flat" cmpd="sng" w="9525">
            <a:solidFill>
              <a:schemeClr val="dk2"/>
            </a:solidFill>
            <a:prstDash val="solid"/>
            <a:round/>
            <a:headEnd len="med" w="med" type="none"/>
            <a:tailEnd len="med" w="med" type="triangle"/>
          </a:ln>
        </p:spPr>
      </p:cxnSp>
      <p:cxnSp>
        <p:nvCxnSpPr>
          <p:cNvPr id="221" name="Google Shape;221;p31"/>
          <p:cNvCxnSpPr/>
          <p:nvPr/>
        </p:nvCxnSpPr>
        <p:spPr>
          <a:xfrm>
            <a:off x="2177775" y="3129050"/>
            <a:ext cx="0" cy="153300"/>
          </a:xfrm>
          <a:prstGeom prst="straightConnector1">
            <a:avLst/>
          </a:prstGeom>
          <a:noFill/>
          <a:ln cap="flat" cmpd="sng" w="9525">
            <a:solidFill>
              <a:schemeClr val="dk2"/>
            </a:solidFill>
            <a:prstDash val="solid"/>
            <a:round/>
            <a:headEnd len="med" w="med" type="none"/>
            <a:tailEnd len="med" w="med" type="triangle"/>
          </a:ln>
        </p:spPr>
      </p:cxnSp>
      <p:cxnSp>
        <p:nvCxnSpPr>
          <p:cNvPr id="222" name="Google Shape;222;p31"/>
          <p:cNvCxnSpPr/>
          <p:nvPr/>
        </p:nvCxnSpPr>
        <p:spPr>
          <a:xfrm>
            <a:off x="2177775" y="3485013"/>
            <a:ext cx="0" cy="153300"/>
          </a:xfrm>
          <a:prstGeom prst="straightConnector1">
            <a:avLst/>
          </a:prstGeom>
          <a:noFill/>
          <a:ln cap="flat" cmpd="sng" w="9525">
            <a:solidFill>
              <a:schemeClr val="dk2"/>
            </a:solidFill>
            <a:prstDash val="solid"/>
            <a:round/>
            <a:headEnd len="med" w="med" type="none"/>
            <a:tailEnd len="med" w="med" type="triangle"/>
          </a:ln>
        </p:spPr>
      </p:cxnSp>
      <p:cxnSp>
        <p:nvCxnSpPr>
          <p:cNvPr id="223" name="Google Shape;223;p31"/>
          <p:cNvCxnSpPr/>
          <p:nvPr/>
        </p:nvCxnSpPr>
        <p:spPr>
          <a:xfrm>
            <a:off x="2177775" y="3834788"/>
            <a:ext cx="0" cy="153300"/>
          </a:xfrm>
          <a:prstGeom prst="straightConnector1">
            <a:avLst/>
          </a:prstGeom>
          <a:noFill/>
          <a:ln cap="flat" cmpd="sng" w="9525">
            <a:solidFill>
              <a:schemeClr val="dk2"/>
            </a:solidFill>
            <a:prstDash val="solid"/>
            <a:round/>
            <a:headEnd len="med" w="med" type="none"/>
            <a:tailEnd len="med" w="med" type="triangle"/>
          </a:ln>
        </p:spPr>
      </p:cxnSp>
      <p:cxnSp>
        <p:nvCxnSpPr>
          <p:cNvPr id="224" name="Google Shape;224;p31"/>
          <p:cNvCxnSpPr/>
          <p:nvPr/>
        </p:nvCxnSpPr>
        <p:spPr>
          <a:xfrm>
            <a:off x="2177775" y="4234500"/>
            <a:ext cx="0" cy="153300"/>
          </a:xfrm>
          <a:prstGeom prst="straightConnector1">
            <a:avLst/>
          </a:prstGeom>
          <a:noFill/>
          <a:ln cap="flat" cmpd="sng" w="9525">
            <a:solidFill>
              <a:schemeClr val="dk2"/>
            </a:solidFill>
            <a:prstDash val="solid"/>
            <a:round/>
            <a:headEnd len="med" w="med" type="none"/>
            <a:tailEnd len="med" w="med" type="triangle"/>
          </a:ln>
        </p:spPr>
      </p:cxnSp>
      <p:cxnSp>
        <p:nvCxnSpPr>
          <p:cNvPr id="225" name="Google Shape;225;p31"/>
          <p:cNvCxnSpPr/>
          <p:nvPr/>
        </p:nvCxnSpPr>
        <p:spPr>
          <a:xfrm>
            <a:off x="2177775" y="4584275"/>
            <a:ext cx="0" cy="153300"/>
          </a:xfrm>
          <a:prstGeom prst="straightConnector1">
            <a:avLst/>
          </a:prstGeom>
          <a:noFill/>
          <a:ln cap="flat" cmpd="sng" w="9525">
            <a:solidFill>
              <a:schemeClr val="dk2"/>
            </a:solidFill>
            <a:prstDash val="solid"/>
            <a:round/>
            <a:headEnd len="med" w="med" type="none"/>
            <a:tailEnd len="med" w="med" type="triangle"/>
          </a:ln>
        </p:spPr>
      </p:cxnSp>
      <p:sp>
        <p:nvSpPr>
          <p:cNvPr id="226" name="Google Shape;226;p31"/>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1136250" y="2314800"/>
            <a:ext cx="2233800" cy="51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dk2"/>
                </a:solidFill>
              </a:rPr>
              <a:t>Synopsis</a:t>
            </a:r>
            <a:endParaRPr sz="3000">
              <a:solidFill>
                <a:schemeClr val="dk2"/>
              </a:solidFill>
            </a:endParaRPr>
          </a:p>
        </p:txBody>
      </p:sp>
      <p:sp>
        <p:nvSpPr>
          <p:cNvPr id="67" name="Google Shape;67;p14"/>
          <p:cNvSpPr txBox="1"/>
          <p:nvPr>
            <p:ph idx="2" type="body"/>
          </p:nvPr>
        </p:nvSpPr>
        <p:spPr>
          <a:xfrm>
            <a:off x="4572000" y="300050"/>
            <a:ext cx="4572000" cy="4385100"/>
          </a:xfrm>
          <a:prstGeom prst="rect">
            <a:avLst/>
          </a:prstGeom>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Definition </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Characteristics of child centred education</a:t>
            </a:r>
            <a:endParaRPr sz="1200">
              <a:solidFill>
                <a:srgbClr val="F3F3F3"/>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200">
              <a:solidFill>
                <a:srgbClr val="F3F3F3"/>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Mahatma Gandhi</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Rabindranath Tagore</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Plato</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Martin Buber</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Paulo Freire</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Educational thoughts of John Dewey</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Conclusion</a:t>
            </a:r>
            <a:endParaRPr sz="1200">
              <a:solidFill>
                <a:srgbClr val="F3F3F3"/>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3F3F3"/>
              </a:buClr>
              <a:buSzPts val="1200"/>
              <a:buFont typeface="Times New Roman"/>
              <a:buChar char="●"/>
            </a:pPr>
            <a:r>
              <a:rPr lang="en" sz="1200">
                <a:solidFill>
                  <a:srgbClr val="F3F3F3"/>
                </a:solidFill>
                <a:latin typeface="Times New Roman"/>
                <a:ea typeface="Times New Roman"/>
                <a:cs typeface="Times New Roman"/>
                <a:sym typeface="Times New Roman"/>
              </a:rPr>
              <a:t>Suggested Readings</a:t>
            </a:r>
            <a:endParaRPr sz="1200">
              <a:solidFill>
                <a:srgbClr val="F3F3F3"/>
              </a:solidFill>
              <a:latin typeface="Times New Roman"/>
              <a:ea typeface="Times New Roman"/>
              <a:cs typeface="Times New Roman"/>
              <a:sym typeface="Times New Roman"/>
            </a:endParaRPr>
          </a:p>
          <a:p>
            <a:pPr indent="0" lvl="0" marL="457200" rtl="0" algn="l">
              <a:spcBef>
                <a:spcPts val="1600"/>
              </a:spcBef>
              <a:spcAft>
                <a:spcPts val="1600"/>
              </a:spcAft>
              <a:buNone/>
            </a:pPr>
            <a:r>
              <a:rPr lang="en"/>
              <a:t>                              </a:t>
            </a:r>
            <a:endParaRPr/>
          </a:p>
        </p:txBody>
      </p:sp>
      <p:sp>
        <p:nvSpPr>
          <p:cNvPr id="68" name="Google Shape;68;p14"/>
          <p:cNvSpPr txBox="1"/>
          <p:nvPr/>
        </p:nvSpPr>
        <p:spPr>
          <a:xfrm>
            <a:off x="5304225" y="875350"/>
            <a:ext cx="3739800" cy="1244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Freedom </a:t>
            </a:r>
            <a:endParaRPr sz="1200">
              <a:solidFill>
                <a:srgbClr val="FFFFF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Self-activities</a:t>
            </a:r>
            <a:endParaRPr sz="1200">
              <a:solidFill>
                <a:srgbClr val="FFFFF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Process of spontaneous development</a:t>
            </a:r>
            <a:endParaRPr sz="1200">
              <a:solidFill>
                <a:srgbClr val="FFFFF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Development of interest and needs</a:t>
            </a:r>
            <a:endParaRPr sz="1200">
              <a:solidFill>
                <a:srgbClr val="FFFFF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based on experience</a:t>
            </a:r>
            <a:endParaRPr sz="1200">
              <a:solidFill>
                <a:srgbClr val="FFFFFF"/>
              </a:solidFill>
              <a:latin typeface="Times New Roman"/>
              <a:ea typeface="Times New Roman"/>
              <a:cs typeface="Times New Roman"/>
              <a:sym typeface="Times New Roman"/>
            </a:endParaRPr>
          </a:p>
        </p:txBody>
      </p:sp>
      <p:sp>
        <p:nvSpPr>
          <p:cNvPr id="69" name="Google Shape;69;p14"/>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nvSpPr>
        <p:spPr>
          <a:xfrm>
            <a:off x="512325" y="2367900"/>
            <a:ext cx="3202500" cy="407700"/>
          </a:xfrm>
          <a:prstGeom prst="rect">
            <a:avLst/>
          </a:prstGeom>
          <a:solidFill>
            <a:srgbClr val="90DDD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Old Standard TT"/>
                <a:ea typeface="Old Standard TT"/>
                <a:cs typeface="Old Standard TT"/>
                <a:sym typeface="Old Standard TT"/>
              </a:rPr>
              <a:t>Conclusion </a:t>
            </a:r>
            <a:endParaRPr b="1" sz="1700">
              <a:latin typeface="Old Standard TT"/>
              <a:ea typeface="Old Standard TT"/>
              <a:cs typeface="Old Standard TT"/>
              <a:sym typeface="Old Standard TT"/>
            </a:endParaRPr>
          </a:p>
        </p:txBody>
      </p:sp>
      <p:sp>
        <p:nvSpPr>
          <p:cNvPr id="232" name="Google Shape;232;p32"/>
          <p:cNvSpPr txBox="1"/>
          <p:nvPr/>
        </p:nvSpPr>
        <p:spPr>
          <a:xfrm>
            <a:off x="3967175" y="1168050"/>
            <a:ext cx="5090100" cy="28074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rPr lang="en" sz="1200">
                <a:solidFill>
                  <a:srgbClr val="FFFFFF"/>
                </a:solidFill>
                <a:latin typeface="Old Standard TT"/>
                <a:ea typeface="Old Standard TT"/>
                <a:cs typeface="Old Standard TT"/>
                <a:sym typeface="Old Standard TT"/>
              </a:rPr>
              <a:t> The utilization of knowledge will often occur in subsequent learning situations within the school itself and the competences acquired by the child will often be the skilled use of concepts, facts and principles as well as the mastery of motor skills.</a:t>
            </a:r>
            <a:endParaRPr sz="1200">
              <a:solidFill>
                <a:srgbClr val="FFFFFF"/>
              </a:solidFill>
              <a:latin typeface="Old Standard TT"/>
              <a:ea typeface="Old Standard TT"/>
              <a:cs typeface="Old Standard TT"/>
              <a:sym typeface="Old Standard TT"/>
            </a:endParaRPr>
          </a:p>
          <a:p>
            <a:pPr indent="0" lvl="0" marL="914400" rtl="0" algn="l">
              <a:lnSpc>
                <a:spcPct val="150000"/>
              </a:lnSpc>
              <a:spcBef>
                <a:spcPts val="0"/>
              </a:spcBef>
              <a:spcAft>
                <a:spcPts val="0"/>
              </a:spcAft>
              <a:buNone/>
            </a:pPr>
            <a:r>
              <a:t/>
            </a:r>
            <a:endParaRPr sz="1200">
              <a:solidFill>
                <a:srgbClr val="FFFFFF"/>
              </a:solidFill>
              <a:latin typeface="Old Standard TT"/>
              <a:ea typeface="Old Standard TT"/>
              <a:cs typeface="Old Standard TT"/>
              <a:sym typeface="Old Standard TT"/>
            </a:endParaRPr>
          </a:p>
          <a:p>
            <a:pPr indent="0" lvl="0" marL="914400" rtl="0" algn="l">
              <a:lnSpc>
                <a:spcPct val="150000"/>
              </a:lnSpc>
              <a:spcBef>
                <a:spcPts val="0"/>
              </a:spcBef>
              <a:spcAft>
                <a:spcPts val="0"/>
              </a:spcAft>
              <a:buNone/>
            </a:pPr>
            <a:r>
              <a:rPr lang="en" sz="1200">
                <a:solidFill>
                  <a:srgbClr val="FFFFFF"/>
                </a:solidFill>
                <a:latin typeface="Old Standard TT"/>
                <a:ea typeface="Old Standard TT"/>
                <a:cs typeface="Old Standard TT"/>
                <a:sym typeface="Old Standard TT"/>
              </a:rPr>
              <a:t> Learning by doing is essential to the acquisition knowledge as a personal </a:t>
            </a:r>
            <a:r>
              <a:rPr lang="en" sz="1200">
                <a:solidFill>
                  <a:srgbClr val="FFFFFF"/>
                </a:solidFill>
                <a:latin typeface="Old Standard TT"/>
                <a:ea typeface="Old Standard TT"/>
                <a:cs typeface="Old Standard TT"/>
                <a:sym typeface="Old Standard TT"/>
              </a:rPr>
              <a:t>possession</a:t>
            </a:r>
            <a:r>
              <a:rPr lang="en" sz="1200">
                <a:solidFill>
                  <a:srgbClr val="FFFFFF"/>
                </a:solidFill>
                <a:latin typeface="Old Standard TT"/>
                <a:ea typeface="Old Standard TT"/>
                <a:cs typeface="Old Standard TT"/>
                <a:sym typeface="Old Standard TT"/>
              </a:rPr>
              <a:t> of each and every individual.</a:t>
            </a:r>
            <a:endParaRPr sz="1200">
              <a:solidFill>
                <a:srgbClr val="FFFFFF"/>
              </a:solidFill>
              <a:latin typeface="Old Standard TT"/>
              <a:ea typeface="Old Standard TT"/>
              <a:cs typeface="Old Standard TT"/>
              <a:sym typeface="Old Standard TT"/>
            </a:endParaRPr>
          </a:p>
          <a:p>
            <a:pPr indent="0" lvl="0" marL="457200" rtl="0" algn="l">
              <a:spcBef>
                <a:spcPts val="0"/>
              </a:spcBef>
              <a:spcAft>
                <a:spcPts val="0"/>
              </a:spcAft>
              <a:buNone/>
            </a:pPr>
            <a:r>
              <a:t/>
            </a:r>
            <a:endParaRPr sz="1600">
              <a:solidFill>
                <a:srgbClr val="EFEFEF"/>
              </a:solidFill>
              <a:latin typeface="Old Standard TT"/>
              <a:ea typeface="Old Standard TT"/>
              <a:cs typeface="Old Standard TT"/>
              <a:sym typeface="Old Standard TT"/>
            </a:endParaRPr>
          </a:p>
        </p:txBody>
      </p:sp>
      <p:sp>
        <p:nvSpPr>
          <p:cNvPr id="233" name="Google Shape;233;p32"/>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578075" y="454225"/>
            <a:ext cx="31653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Suggestive Readings</a:t>
            </a:r>
            <a:endParaRPr b="1" sz="1700"/>
          </a:p>
          <a:p>
            <a:pPr indent="0" lvl="0" marL="0" rtl="0" algn="l">
              <a:spcBef>
                <a:spcPts val="0"/>
              </a:spcBef>
              <a:spcAft>
                <a:spcPts val="0"/>
              </a:spcAft>
              <a:buNone/>
            </a:pPr>
            <a:r>
              <a:t/>
            </a:r>
            <a:endParaRPr b="1" sz="3300"/>
          </a:p>
          <a:p>
            <a:pPr indent="0" lvl="0" marL="0" rtl="0" algn="l">
              <a:spcBef>
                <a:spcPts val="0"/>
              </a:spcBef>
              <a:spcAft>
                <a:spcPts val="0"/>
              </a:spcAft>
              <a:buNone/>
            </a:pPr>
            <a:r>
              <a:t/>
            </a:r>
            <a:endParaRPr b="1" sz="3300"/>
          </a:p>
        </p:txBody>
      </p:sp>
      <p:sp>
        <p:nvSpPr>
          <p:cNvPr id="239" name="Google Shape;239;p33"/>
          <p:cNvSpPr txBox="1"/>
          <p:nvPr>
            <p:ph idx="1" type="body"/>
          </p:nvPr>
        </p:nvSpPr>
        <p:spPr>
          <a:xfrm>
            <a:off x="578075" y="1644075"/>
            <a:ext cx="7197300" cy="24339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Char char="●"/>
            </a:pPr>
            <a:r>
              <a:rPr i="1" lang="en" sz="1200"/>
              <a:t>Fagg.H(2006), A stuy of Gandhi’s Basic Education, New Delhi: National Book Trust.</a:t>
            </a:r>
            <a:endParaRPr i="1" sz="1200"/>
          </a:p>
          <a:p>
            <a:pPr indent="-304800" lvl="0" marL="457200" rtl="0" algn="l">
              <a:lnSpc>
                <a:spcPct val="150000"/>
              </a:lnSpc>
              <a:spcBef>
                <a:spcPts val="0"/>
              </a:spcBef>
              <a:spcAft>
                <a:spcPts val="0"/>
              </a:spcAft>
              <a:buClr>
                <a:srgbClr val="000000"/>
              </a:buClr>
              <a:buSzPts val="1200"/>
              <a:buChar char="●"/>
            </a:pPr>
            <a:r>
              <a:rPr i="1" lang="en" sz="1200"/>
              <a:t>Mark K. Smith, ” Martin Buber on education”. The encyclopedia of informal education(2000)</a:t>
            </a:r>
            <a:endParaRPr i="1" sz="1200"/>
          </a:p>
          <a:p>
            <a:pPr indent="-304800" lvl="0" marL="457200" rtl="0" algn="l">
              <a:lnSpc>
                <a:spcPct val="150000"/>
              </a:lnSpc>
              <a:spcBef>
                <a:spcPts val="0"/>
              </a:spcBef>
              <a:spcAft>
                <a:spcPts val="0"/>
              </a:spcAft>
              <a:buClr>
                <a:srgbClr val="000000"/>
              </a:buClr>
              <a:buSzPts val="1200"/>
              <a:buChar char="●"/>
            </a:pPr>
            <a:r>
              <a:rPr i="1" lang="en" sz="1200"/>
              <a:t>hhtp://</a:t>
            </a:r>
            <a:r>
              <a:rPr i="1" lang="en" sz="1200" u="sng">
                <a:solidFill>
                  <a:schemeClr val="hlink"/>
                </a:solidFill>
                <a:hlinkClick r:id="rId3"/>
              </a:rPr>
              <a:t>www.visva.bharati.com</a:t>
            </a:r>
            <a:r>
              <a:rPr i="1" lang="en" sz="1200"/>
              <a:t>: </a:t>
            </a:r>
            <a:endParaRPr i="1" sz="1200"/>
          </a:p>
          <a:p>
            <a:pPr indent="0" lvl="0" marL="457200" rtl="0" algn="l">
              <a:spcBef>
                <a:spcPts val="1600"/>
              </a:spcBef>
              <a:spcAft>
                <a:spcPts val="1600"/>
              </a:spcAft>
              <a:buNone/>
            </a:pPr>
            <a:r>
              <a:t/>
            </a:r>
            <a:endParaRPr/>
          </a:p>
        </p:txBody>
      </p:sp>
      <p:pic>
        <p:nvPicPr>
          <p:cNvPr id="240" name="Google Shape;240;p33" title="beethovens_silence.mp3">
            <a:hlinkClick r:id="rId4"/>
          </p:cNvPr>
          <p:cNvPicPr preferRelativeResize="0"/>
          <p:nvPr/>
        </p:nvPicPr>
        <p:blipFill>
          <a:blip r:embed="rId5">
            <a:alphaModFix/>
          </a:blip>
          <a:stretch>
            <a:fillRect/>
          </a:stretch>
        </p:blipFill>
        <p:spPr>
          <a:xfrm>
            <a:off x="8575500" y="4715725"/>
            <a:ext cx="230125" cy="230125"/>
          </a:xfrm>
          <a:prstGeom prst="rect">
            <a:avLst/>
          </a:prstGeom>
          <a:noFill/>
          <a:ln>
            <a:noFill/>
          </a:ln>
        </p:spPr>
      </p:pic>
      <p:sp>
        <p:nvSpPr>
          <p:cNvPr id="241" name="Google Shape;241;p33"/>
          <p:cNvSpPr txBox="1"/>
          <p:nvPr/>
        </p:nvSpPr>
        <p:spPr>
          <a:xfrm>
            <a:off x="2398025" y="48105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nvSpPr>
        <p:spPr>
          <a:xfrm>
            <a:off x="665300" y="1018625"/>
            <a:ext cx="3202500" cy="407700"/>
          </a:xfrm>
          <a:prstGeom prst="rect">
            <a:avLst/>
          </a:prstGeom>
          <a:solidFill>
            <a:srgbClr val="90DDD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Old Standard TT"/>
                <a:ea typeface="Old Standard TT"/>
                <a:cs typeface="Old Standard TT"/>
                <a:sym typeface="Old Standard TT"/>
              </a:rPr>
              <a:t>Learning Objectives </a:t>
            </a:r>
            <a:endParaRPr b="1" sz="1700">
              <a:latin typeface="Old Standard TT"/>
              <a:ea typeface="Old Standard TT"/>
              <a:cs typeface="Old Standard TT"/>
              <a:sym typeface="Old Standard TT"/>
            </a:endParaRPr>
          </a:p>
        </p:txBody>
      </p:sp>
      <p:sp>
        <p:nvSpPr>
          <p:cNvPr id="75" name="Google Shape;75;p15"/>
          <p:cNvSpPr txBox="1"/>
          <p:nvPr/>
        </p:nvSpPr>
        <p:spPr>
          <a:xfrm>
            <a:off x="665300" y="3105150"/>
            <a:ext cx="3202500" cy="407700"/>
          </a:xfrm>
          <a:prstGeom prst="rect">
            <a:avLst/>
          </a:prstGeom>
          <a:solidFill>
            <a:srgbClr val="90DDD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Old Standard TT"/>
                <a:ea typeface="Old Standard TT"/>
                <a:cs typeface="Old Standard TT"/>
                <a:sym typeface="Old Standard TT"/>
              </a:rPr>
              <a:t>Learning Outcomes</a:t>
            </a:r>
            <a:endParaRPr b="1" sz="1700">
              <a:latin typeface="Old Standard TT"/>
              <a:ea typeface="Old Standard TT"/>
              <a:cs typeface="Old Standard TT"/>
              <a:sym typeface="Old Standard TT"/>
            </a:endParaRPr>
          </a:p>
        </p:txBody>
      </p:sp>
      <p:sp>
        <p:nvSpPr>
          <p:cNvPr id="76" name="Google Shape;76;p15"/>
          <p:cNvSpPr txBox="1"/>
          <p:nvPr/>
        </p:nvSpPr>
        <p:spPr>
          <a:xfrm>
            <a:off x="4572000" y="981950"/>
            <a:ext cx="4572000" cy="11937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To improve in students learning programmes by themselves</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To implement students needs and requirements</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To encourage to actively search for knowledge and to carry out complex learning activities</a:t>
            </a:r>
            <a:endParaRPr sz="1200">
              <a:solidFill>
                <a:srgbClr val="FFFFFF"/>
              </a:solidFill>
              <a:latin typeface="Times New Roman"/>
              <a:ea typeface="Times New Roman"/>
              <a:cs typeface="Times New Roman"/>
              <a:sym typeface="Times New Roman"/>
            </a:endParaRPr>
          </a:p>
        </p:txBody>
      </p:sp>
      <p:sp>
        <p:nvSpPr>
          <p:cNvPr id="77" name="Google Shape;77;p15"/>
          <p:cNvSpPr txBox="1"/>
          <p:nvPr/>
        </p:nvSpPr>
        <p:spPr>
          <a:xfrm>
            <a:off x="4572300" y="2790625"/>
            <a:ext cx="4572000" cy="1499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Old Standard TT"/>
              <a:buChar char="●"/>
            </a:pPr>
            <a:r>
              <a:rPr lang="en" sz="1200">
                <a:solidFill>
                  <a:srgbClr val="FFFFFF"/>
                </a:solidFill>
              </a:rPr>
              <a:t>I</a:t>
            </a:r>
            <a:r>
              <a:rPr lang="en" sz="1200">
                <a:solidFill>
                  <a:srgbClr val="FFFFFF"/>
                </a:solidFill>
                <a:latin typeface="Times New Roman"/>
                <a:ea typeface="Times New Roman"/>
                <a:cs typeface="Times New Roman"/>
                <a:sym typeface="Times New Roman"/>
              </a:rPr>
              <a:t>nspire students to explore what they are most curious about.</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Learner directs their own learning fostering a curiosity that will stick with them for life.</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Every learner  response better to a different learning styles</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p:txBody>
      </p:sp>
      <p:sp>
        <p:nvSpPr>
          <p:cNvPr id="78" name="Google Shape;78;p15"/>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nvSpPr>
        <p:spPr>
          <a:xfrm>
            <a:off x="572175" y="816000"/>
            <a:ext cx="3202500" cy="265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Definition</a:t>
            </a:r>
            <a:endParaRPr b="1">
              <a:latin typeface="Old Standard TT"/>
              <a:ea typeface="Old Standard TT"/>
              <a:cs typeface="Old Standard TT"/>
              <a:sym typeface="Old Standard TT"/>
            </a:endParaRPr>
          </a:p>
        </p:txBody>
      </p:sp>
      <p:sp>
        <p:nvSpPr>
          <p:cNvPr id="84" name="Google Shape;84;p16"/>
          <p:cNvSpPr txBox="1"/>
          <p:nvPr/>
        </p:nvSpPr>
        <p:spPr>
          <a:xfrm>
            <a:off x="197625" y="1971200"/>
            <a:ext cx="3951600" cy="1714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Student - </a:t>
            </a:r>
            <a:r>
              <a:rPr lang="en" sz="1200">
                <a:solidFill>
                  <a:schemeClr val="dk1"/>
                </a:solidFill>
                <a:latin typeface="Times New Roman"/>
                <a:ea typeface="Times New Roman"/>
                <a:cs typeface="Times New Roman"/>
                <a:sym typeface="Times New Roman"/>
              </a:rPr>
              <a:t>Centred education or learner-centred education is also called child - centred education is an approach to education which focus  on the needs of the students, rather than those of others involved in the educational process such as teachers and administrators. </a:t>
            </a:r>
            <a:endParaRPr sz="1200">
              <a:latin typeface="Times New Roman"/>
              <a:ea typeface="Times New Roman"/>
              <a:cs typeface="Times New Roman"/>
              <a:sym typeface="Times New Roman"/>
            </a:endParaRPr>
          </a:p>
        </p:txBody>
      </p:sp>
      <p:sp>
        <p:nvSpPr>
          <p:cNvPr id="85" name="Google Shape;85;p16"/>
          <p:cNvSpPr txBox="1"/>
          <p:nvPr/>
        </p:nvSpPr>
        <p:spPr>
          <a:xfrm>
            <a:off x="4498225" y="152400"/>
            <a:ext cx="4727700" cy="4319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Mahatma </a:t>
            </a:r>
            <a:r>
              <a:rPr b="1" lang="en" sz="1200">
                <a:solidFill>
                  <a:srgbClr val="FFFFFF"/>
                </a:solidFill>
                <a:latin typeface="Times New Roman"/>
                <a:ea typeface="Times New Roman"/>
                <a:cs typeface="Times New Roman"/>
                <a:sym typeface="Times New Roman"/>
              </a:rPr>
              <a:t>Gandhi:</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Education should be of developing the integrated personality of the child (life centred).</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Rabindranath Tagore:</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Education should be of gradual and progressive growth of a child.</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Char char="●"/>
            </a:pPr>
            <a:r>
              <a:rPr b="1" lang="en" sz="1200">
                <a:solidFill>
                  <a:srgbClr val="FFFFFF"/>
                </a:solidFill>
                <a:latin typeface="Times New Roman"/>
                <a:ea typeface="Times New Roman"/>
                <a:cs typeface="Times New Roman"/>
                <a:sym typeface="Times New Roman"/>
              </a:rPr>
              <a:t>Plato:</a:t>
            </a:r>
            <a:endParaRPr b="1"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 </a:t>
            </a:r>
            <a:r>
              <a:rPr lang="en" sz="1200">
                <a:solidFill>
                  <a:srgbClr val="FFFFFF"/>
                </a:solidFill>
                <a:latin typeface="Times New Roman"/>
                <a:ea typeface="Times New Roman"/>
                <a:cs typeface="Times New Roman"/>
                <a:sym typeface="Times New Roman"/>
              </a:rPr>
              <a:t>Education should be of welfare of both the child and the society.</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Martin Buber:</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Education should be of community and important thinker for educators.</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Paulo Freire:</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Education should be of child with a lot of “Rote - learned “ information.</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John Dewey:</a:t>
            </a:r>
            <a:endParaRPr b="1"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Education should be of individual needs of the child.</a:t>
            </a:r>
            <a:endParaRPr sz="1200">
              <a:solidFill>
                <a:srgbClr val="FFFFFF"/>
              </a:solidFill>
              <a:latin typeface="Times New Roman"/>
              <a:ea typeface="Times New Roman"/>
              <a:cs typeface="Times New Roman"/>
              <a:sym typeface="Times New Roman"/>
            </a:endParaRPr>
          </a:p>
        </p:txBody>
      </p:sp>
      <p:sp>
        <p:nvSpPr>
          <p:cNvPr id="86" name="Google Shape;86;p16"/>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nvSpPr>
        <p:spPr>
          <a:xfrm>
            <a:off x="625775" y="557575"/>
            <a:ext cx="3202500" cy="2667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Characteristics of Child- centred education</a:t>
            </a: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p:txBody>
      </p:sp>
      <p:sp>
        <p:nvSpPr>
          <p:cNvPr id="92" name="Google Shape;92;p17"/>
          <p:cNvSpPr txBox="1"/>
          <p:nvPr/>
        </p:nvSpPr>
        <p:spPr>
          <a:xfrm>
            <a:off x="251700" y="1127200"/>
            <a:ext cx="4267800" cy="376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1.Dignity of the Child:</a:t>
            </a: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        The spirit of child-centred education upholds the dignity of the  child in the academic and social fabric such a system of education gives due respect to individuality of the child.</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2.</a:t>
            </a:r>
            <a:r>
              <a:rPr b="1" lang="en" sz="1200">
                <a:latin typeface="Times New Roman"/>
                <a:ea typeface="Times New Roman"/>
                <a:cs typeface="Times New Roman"/>
                <a:sym typeface="Times New Roman"/>
              </a:rPr>
              <a:t> </a:t>
            </a:r>
            <a:r>
              <a:rPr b="1" lang="en" sz="1200">
                <a:latin typeface="Times New Roman"/>
                <a:ea typeface="Times New Roman"/>
                <a:cs typeface="Times New Roman"/>
                <a:sym typeface="Times New Roman"/>
              </a:rPr>
              <a:t>No Discrimination:</a:t>
            </a: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Child-Centred education is above caste, creed, sex and education is above caste, creed, sex and economic and social background of the child. There is no place for discrimination of any kind in child-centred education.</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93" name="Google Shape;93;p17"/>
          <p:cNvSpPr txBox="1"/>
          <p:nvPr/>
        </p:nvSpPr>
        <p:spPr>
          <a:xfrm>
            <a:off x="4858975" y="557575"/>
            <a:ext cx="3994500" cy="376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 </a:t>
            </a:r>
            <a:r>
              <a:rPr b="1" lang="en" sz="1200">
                <a:solidFill>
                  <a:srgbClr val="FFFFFF"/>
                </a:solidFill>
                <a:latin typeface="Times New Roman"/>
                <a:ea typeface="Times New Roman"/>
                <a:cs typeface="Times New Roman"/>
                <a:sym typeface="Times New Roman"/>
              </a:rPr>
              <a:t>3.Education:</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The fundamental right every child is education , no     matter whatever is his social and economic background.</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4.Curriculum, syllabus, teaching:</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  </a:t>
            </a:r>
            <a:r>
              <a:rPr lang="en" sz="1200">
                <a:solidFill>
                  <a:srgbClr val="FFFFFF"/>
                </a:solidFill>
                <a:latin typeface="Times New Roman"/>
                <a:ea typeface="Times New Roman"/>
                <a:cs typeface="Times New Roman"/>
                <a:sym typeface="Times New Roman"/>
              </a:rPr>
              <a:t>           Organised in accordance with the needs and interests of children.</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5.All round Development of child :</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Child-centered aims at total, all round   </a:t>
            </a:r>
            <a:r>
              <a:rPr lang="en" sz="1200">
                <a:solidFill>
                  <a:srgbClr val="FFFFFF"/>
                </a:solidFill>
                <a:latin typeface="Times New Roman"/>
                <a:ea typeface="Times New Roman"/>
                <a:cs typeface="Times New Roman"/>
                <a:sym typeface="Times New Roman"/>
              </a:rPr>
              <a:t>development</a:t>
            </a:r>
            <a:r>
              <a:rPr lang="en" sz="1200">
                <a:solidFill>
                  <a:srgbClr val="FFFFFF"/>
                </a:solidFill>
                <a:latin typeface="Times New Roman"/>
                <a:ea typeface="Times New Roman"/>
                <a:cs typeface="Times New Roman"/>
                <a:sym typeface="Times New Roman"/>
              </a:rPr>
              <a:t> of children, which leads </a:t>
            </a:r>
            <a:r>
              <a:rPr lang="en" sz="1200">
                <a:solidFill>
                  <a:srgbClr val="FFFFFF"/>
                </a:solidFill>
                <a:latin typeface="Times New Roman"/>
                <a:ea typeface="Times New Roman"/>
                <a:cs typeface="Times New Roman"/>
                <a:sym typeface="Times New Roman"/>
              </a:rPr>
              <a:t>to</a:t>
            </a:r>
            <a:r>
              <a:rPr lang="en" sz="1200">
                <a:solidFill>
                  <a:srgbClr val="FFFFFF"/>
                </a:solidFill>
                <a:latin typeface="Times New Roman"/>
                <a:ea typeface="Times New Roman"/>
                <a:cs typeface="Times New Roman"/>
                <a:sym typeface="Times New Roman"/>
              </a:rPr>
              <a:t> his/her cognitive, affective &amp; </a:t>
            </a:r>
            <a:r>
              <a:rPr lang="en" sz="1200">
                <a:solidFill>
                  <a:srgbClr val="FFFFFF"/>
                </a:solidFill>
                <a:latin typeface="Times New Roman"/>
                <a:ea typeface="Times New Roman"/>
                <a:cs typeface="Times New Roman"/>
                <a:sym typeface="Times New Roman"/>
              </a:rPr>
              <a:t>cognitive</a:t>
            </a:r>
            <a:r>
              <a:rPr lang="en" sz="1200">
                <a:solidFill>
                  <a:srgbClr val="FFFFFF"/>
                </a:solidFill>
                <a:latin typeface="Times New Roman"/>
                <a:ea typeface="Times New Roman"/>
                <a:cs typeface="Times New Roman"/>
                <a:sym typeface="Times New Roman"/>
              </a:rPr>
              <a:t> development.</a:t>
            </a:r>
            <a:endParaRPr sz="1200">
              <a:solidFill>
                <a:srgbClr val="FFFFFF"/>
              </a:solidFill>
              <a:latin typeface="Times New Roman"/>
              <a:ea typeface="Times New Roman"/>
              <a:cs typeface="Times New Roman"/>
              <a:sym typeface="Times New Roman"/>
            </a:endParaRPr>
          </a:p>
        </p:txBody>
      </p:sp>
      <p:sp>
        <p:nvSpPr>
          <p:cNvPr id="94" name="Google Shape;94;p17"/>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nvSpPr>
        <p:spPr>
          <a:xfrm>
            <a:off x="625775" y="557575"/>
            <a:ext cx="3202500" cy="2667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imes New Roman"/>
                <a:ea typeface="Times New Roman"/>
                <a:cs typeface="Times New Roman"/>
                <a:sym typeface="Times New Roman"/>
              </a:rPr>
              <a:t>Characteristics of Child- centred education </a:t>
            </a:r>
            <a:endParaRPr b="1" sz="1200">
              <a:latin typeface="Times New Roman"/>
              <a:ea typeface="Times New Roman"/>
              <a:cs typeface="Times New Roman"/>
              <a:sym typeface="Times New Roman"/>
            </a:endParaRPr>
          </a:p>
        </p:txBody>
      </p:sp>
      <p:sp>
        <p:nvSpPr>
          <p:cNvPr id="100" name="Google Shape;100;p18"/>
          <p:cNvSpPr txBox="1"/>
          <p:nvPr/>
        </p:nvSpPr>
        <p:spPr>
          <a:xfrm>
            <a:off x="251700" y="1127200"/>
            <a:ext cx="4267800" cy="376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6.</a:t>
            </a:r>
            <a:r>
              <a:rPr b="1" lang="en" sz="1200">
                <a:latin typeface="Times New Roman"/>
                <a:ea typeface="Times New Roman"/>
                <a:cs typeface="Times New Roman"/>
                <a:sym typeface="Times New Roman"/>
              </a:rPr>
              <a:t>.</a:t>
            </a:r>
            <a:r>
              <a:rPr b="1" lang="en" sz="1200">
                <a:solidFill>
                  <a:schemeClr val="dk1"/>
                </a:solidFill>
                <a:latin typeface="Times New Roman"/>
                <a:ea typeface="Times New Roman"/>
                <a:cs typeface="Times New Roman"/>
                <a:sym typeface="Times New Roman"/>
              </a:rPr>
              <a:t>Positive discipline</a:t>
            </a:r>
            <a:r>
              <a:rPr b="1" lang="en" sz="1200">
                <a:latin typeface="Times New Roman"/>
                <a:ea typeface="Times New Roman"/>
                <a:cs typeface="Times New Roman"/>
                <a:sym typeface="Times New Roman"/>
              </a:rPr>
              <a:t>:</a:t>
            </a: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Child centred education condemns corporal punishment and enforcing  rules of discipline, child’s dignity and individuality must be respected.</a:t>
            </a:r>
            <a:endParaRPr sz="12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7</a:t>
            </a:r>
            <a:r>
              <a:rPr b="1" lang="en" sz="1200">
                <a:latin typeface="Times New Roman"/>
                <a:ea typeface="Times New Roman"/>
                <a:cs typeface="Times New Roman"/>
                <a:sym typeface="Times New Roman"/>
              </a:rPr>
              <a:t>. Condition Evaluation:</a:t>
            </a: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Child’s deficiencies are identified and remedial measures are instituted in progressive manner.</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8.Helping every child to acquire minimum level of learning:</a:t>
            </a: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         A Teacher making use of child-centered approach ensures that each and every child acquires the minimum level of competencies in all the subjects,</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101" name="Google Shape;101;p18"/>
          <p:cNvSpPr txBox="1"/>
          <p:nvPr/>
        </p:nvSpPr>
        <p:spPr>
          <a:xfrm>
            <a:off x="4858975" y="1214400"/>
            <a:ext cx="3994500" cy="275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9. Not self- pedagogy</a:t>
            </a:r>
            <a:r>
              <a:rPr b="1" lang="en" sz="1200">
                <a:solidFill>
                  <a:srgbClr val="FFFFFF"/>
                </a:solidFill>
                <a:latin typeface="Times New Roman"/>
                <a:ea typeface="Times New Roman"/>
                <a:cs typeface="Times New Roman"/>
                <a:sym typeface="Times New Roman"/>
              </a:rPr>
              <a:t>:</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Child centred ethos in the school under which child’s right to education must be </a:t>
            </a:r>
            <a:r>
              <a:rPr lang="en" sz="1200">
                <a:solidFill>
                  <a:srgbClr val="FFFFFF"/>
                </a:solidFill>
                <a:latin typeface="Times New Roman"/>
                <a:ea typeface="Times New Roman"/>
                <a:cs typeface="Times New Roman"/>
                <a:sym typeface="Times New Roman"/>
              </a:rPr>
              <a:t>recognised</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en" sz="1200">
                <a:solidFill>
                  <a:srgbClr val="FFFFFF"/>
                </a:solidFill>
                <a:latin typeface="Times New Roman"/>
                <a:ea typeface="Times New Roman"/>
                <a:cs typeface="Times New Roman"/>
                <a:sym typeface="Times New Roman"/>
              </a:rPr>
              <a:t>10. The teacher is important too:</a:t>
            </a:r>
            <a:endParaRPr b="1"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solidFill>
                  <a:srgbClr val="FFFFFF"/>
                </a:solidFill>
                <a:latin typeface="Times New Roman"/>
                <a:ea typeface="Times New Roman"/>
                <a:cs typeface="Times New Roman"/>
                <a:sym typeface="Times New Roman"/>
              </a:rPr>
              <a:t>             Child-centered approach to education in no way minimises the important of the teacher.</a:t>
            </a:r>
            <a:endParaRPr sz="1200">
              <a:solidFill>
                <a:srgbClr val="FFFFFF"/>
              </a:solidFill>
              <a:latin typeface="Times New Roman"/>
              <a:ea typeface="Times New Roman"/>
              <a:cs typeface="Times New Roman"/>
              <a:sym typeface="Times New Roman"/>
            </a:endParaRPr>
          </a:p>
        </p:txBody>
      </p:sp>
      <p:sp>
        <p:nvSpPr>
          <p:cNvPr id="102" name="Google Shape;102;p18"/>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870350" y="151800"/>
            <a:ext cx="2515200" cy="586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a:t>
            </a:r>
            <a:endParaRPr b="1">
              <a:latin typeface="Old Standard TT"/>
              <a:ea typeface="Old Standard TT"/>
              <a:cs typeface="Old Standard TT"/>
              <a:sym typeface="Old Standard TT"/>
            </a:endParaRPr>
          </a:p>
          <a:p>
            <a:pPr indent="0" lvl="0" marL="0" rtl="0" algn="ctr">
              <a:spcBef>
                <a:spcPts val="0"/>
              </a:spcBef>
              <a:spcAft>
                <a:spcPts val="0"/>
              </a:spcAft>
              <a:buNone/>
            </a:pPr>
            <a:r>
              <a:rPr b="1" lang="en">
                <a:latin typeface="Old Standard TT"/>
                <a:ea typeface="Old Standard TT"/>
                <a:cs typeface="Old Standard TT"/>
                <a:sym typeface="Old Standard TT"/>
              </a:rPr>
              <a:t>Mahatma Gandhi</a:t>
            </a:r>
            <a:endParaRPr b="1">
              <a:latin typeface="Old Standard TT"/>
              <a:ea typeface="Old Standard TT"/>
              <a:cs typeface="Old Standard TT"/>
              <a:sym typeface="Old Standard TT"/>
            </a:endParaRPr>
          </a:p>
        </p:txBody>
      </p:sp>
      <p:pic>
        <p:nvPicPr>
          <p:cNvPr id="108" name="Google Shape;108;p19"/>
          <p:cNvPicPr preferRelativeResize="0"/>
          <p:nvPr/>
        </p:nvPicPr>
        <p:blipFill rotWithShape="1">
          <a:blip r:embed="rId3">
            <a:alphaModFix/>
          </a:blip>
          <a:srcRect b="0" l="19742" r="18076" t="0"/>
          <a:stretch/>
        </p:blipFill>
        <p:spPr>
          <a:xfrm>
            <a:off x="1127200" y="906900"/>
            <a:ext cx="1947950" cy="1758701"/>
          </a:xfrm>
          <a:prstGeom prst="rect">
            <a:avLst/>
          </a:prstGeom>
          <a:noFill/>
          <a:ln>
            <a:noFill/>
          </a:ln>
        </p:spPr>
      </p:pic>
      <p:sp>
        <p:nvSpPr>
          <p:cNvPr id="109" name="Google Shape;109;p19"/>
          <p:cNvSpPr txBox="1"/>
          <p:nvPr/>
        </p:nvSpPr>
        <p:spPr>
          <a:xfrm>
            <a:off x="317375" y="2889125"/>
            <a:ext cx="3819300" cy="1937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Basic education: He mainly aims at the education in mother tongue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make the children skilled and independent</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Education is a harmonious blending of idealism, nationalism and pragmatis.</a:t>
            </a:r>
            <a:endParaRPr sz="1200">
              <a:latin typeface="Times New Roman"/>
              <a:ea typeface="Times New Roman"/>
              <a:cs typeface="Times New Roman"/>
              <a:sym typeface="Times New Roman"/>
            </a:endParaRPr>
          </a:p>
        </p:txBody>
      </p:sp>
      <p:sp>
        <p:nvSpPr>
          <p:cNvPr id="110" name="Google Shape;110;p19"/>
          <p:cNvSpPr txBox="1"/>
          <p:nvPr/>
        </p:nvSpPr>
        <p:spPr>
          <a:xfrm>
            <a:off x="4957575" y="963050"/>
            <a:ext cx="3819300" cy="2703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for life, through life throughout life.</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Truth, non-violence, fearlessness satyagraha. Self - realization total personality.</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To achieve mental development training of senses and parts of the body should be given.</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Reading should precede the teaching of writing.</a:t>
            </a:r>
            <a:endParaRPr sz="1200">
              <a:solidFill>
                <a:srgbClr val="FFFFFF"/>
              </a:solidFill>
              <a:latin typeface="Times New Roman"/>
              <a:ea typeface="Times New Roman"/>
              <a:cs typeface="Times New Roman"/>
              <a:sym typeface="Times New Roman"/>
            </a:endParaRPr>
          </a:p>
        </p:txBody>
      </p:sp>
      <p:sp>
        <p:nvSpPr>
          <p:cNvPr id="111" name="Google Shape;111;p19"/>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870350" y="151800"/>
            <a:ext cx="2515200" cy="586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a:t>
            </a:r>
            <a:endParaRPr b="1">
              <a:latin typeface="Old Standard TT"/>
              <a:ea typeface="Old Standard TT"/>
              <a:cs typeface="Old Standard TT"/>
              <a:sym typeface="Old Standard TT"/>
            </a:endParaRPr>
          </a:p>
          <a:p>
            <a:pPr indent="0" lvl="0" marL="0" rtl="0" algn="ctr">
              <a:spcBef>
                <a:spcPts val="0"/>
              </a:spcBef>
              <a:spcAft>
                <a:spcPts val="0"/>
              </a:spcAft>
              <a:buNone/>
            </a:pPr>
            <a:r>
              <a:rPr b="1" lang="en">
                <a:latin typeface="Old Standard TT"/>
                <a:ea typeface="Old Standard TT"/>
                <a:cs typeface="Old Standard TT"/>
                <a:sym typeface="Old Standard TT"/>
              </a:rPr>
              <a:t>Mahatma Gandhi</a:t>
            </a:r>
            <a:endParaRPr b="1">
              <a:latin typeface="Old Standard TT"/>
              <a:ea typeface="Old Standard TT"/>
              <a:cs typeface="Old Standard TT"/>
              <a:sym typeface="Old Standard TT"/>
            </a:endParaRPr>
          </a:p>
        </p:txBody>
      </p:sp>
      <p:pic>
        <p:nvPicPr>
          <p:cNvPr id="117" name="Google Shape;117;p20"/>
          <p:cNvPicPr preferRelativeResize="0"/>
          <p:nvPr/>
        </p:nvPicPr>
        <p:blipFill rotWithShape="1">
          <a:blip r:embed="rId3">
            <a:alphaModFix/>
          </a:blip>
          <a:srcRect b="0" l="19742" r="18076" t="0"/>
          <a:stretch/>
        </p:blipFill>
        <p:spPr>
          <a:xfrm>
            <a:off x="1127200" y="906900"/>
            <a:ext cx="1947950" cy="1758701"/>
          </a:xfrm>
          <a:prstGeom prst="rect">
            <a:avLst/>
          </a:prstGeom>
          <a:noFill/>
          <a:ln>
            <a:noFill/>
          </a:ln>
        </p:spPr>
      </p:pic>
      <p:sp>
        <p:nvSpPr>
          <p:cNvPr id="118" name="Google Shape;118;p20"/>
          <p:cNvSpPr txBox="1"/>
          <p:nvPr/>
        </p:nvSpPr>
        <p:spPr>
          <a:xfrm>
            <a:off x="317375" y="2889125"/>
            <a:ext cx="3819300" cy="1937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Basic education: He mainly aims at the education in mother tongue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To make the children skilled and independent</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Education is a harmonious blending of idealism, nationalism and pragmatis.</a:t>
            </a:r>
            <a:endParaRPr sz="1200">
              <a:latin typeface="Times New Roman"/>
              <a:ea typeface="Times New Roman"/>
              <a:cs typeface="Times New Roman"/>
              <a:sym typeface="Times New Roman"/>
            </a:endParaRPr>
          </a:p>
        </p:txBody>
      </p:sp>
      <p:sp>
        <p:nvSpPr>
          <p:cNvPr id="119" name="Google Shape;119;p20"/>
          <p:cNvSpPr txBox="1"/>
          <p:nvPr/>
        </p:nvSpPr>
        <p:spPr>
          <a:xfrm>
            <a:off x="4957575" y="963050"/>
            <a:ext cx="3819300" cy="2703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for life, through life throughout life.</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Truth, non-violence, fearlessness satyagraha. Self - realization total personality.</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To </a:t>
            </a:r>
            <a:r>
              <a:rPr lang="en" sz="1200">
                <a:solidFill>
                  <a:srgbClr val="FFFFFF"/>
                </a:solidFill>
                <a:latin typeface="Times New Roman"/>
                <a:ea typeface="Times New Roman"/>
                <a:cs typeface="Times New Roman"/>
                <a:sym typeface="Times New Roman"/>
              </a:rPr>
              <a:t>achieve</a:t>
            </a:r>
            <a:r>
              <a:rPr lang="en" sz="1200">
                <a:solidFill>
                  <a:srgbClr val="FFFFFF"/>
                </a:solidFill>
                <a:latin typeface="Times New Roman"/>
                <a:ea typeface="Times New Roman"/>
                <a:cs typeface="Times New Roman"/>
                <a:sym typeface="Times New Roman"/>
              </a:rPr>
              <a:t> mental development training of senses and parts of the body should be given.</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Reading should precede the teaching of writing.</a:t>
            </a:r>
            <a:endParaRPr sz="1200">
              <a:solidFill>
                <a:srgbClr val="FFFFFF"/>
              </a:solidFill>
              <a:latin typeface="Times New Roman"/>
              <a:ea typeface="Times New Roman"/>
              <a:cs typeface="Times New Roman"/>
              <a:sym typeface="Times New Roman"/>
            </a:endParaRPr>
          </a:p>
        </p:txBody>
      </p:sp>
      <p:sp>
        <p:nvSpPr>
          <p:cNvPr id="120" name="Google Shape;120;p20"/>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870350" y="151800"/>
            <a:ext cx="2515200" cy="586800"/>
          </a:xfrm>
          <a:prstGeom prst="rect">
            <a:avLst/>
          </a:prstGeom>
          <a:solidFill>
            <a:srgbClr val="90DD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ld Standard TT"/>
                <a:ea typeface="Old Standard TT"/>
                <a:cs typeface="Old Standard TT"/>
                <a:sym typeface="Old Standard TT"/>
              </a:rPr>
              <a:t>Educational Thoughts of </a:t>
            </a:r>
            <a:endParaRPr b="1">
              <a:latin typeface="Old Standard TT"/>
              <a:ea typeface="Old Standard TT"/>
              <a:cs typeface="Old Standard TT"/>
              <a:sym typeface="Old Standard TT"/>
            </a:endParaRPr>
          </a:p>
          <a:p>
            <a:pPr indent="0" lvl="0" marL="0" rtl="0" algn="ctr">
              <a:spcBef>
                <a:spcPts val="0"/>
              </a:spcBef>
              <a:spcAft>
                <a:spcPts val="0"/>
              </a:spcAft>
              <a:buNone/>
            </a:pPr>
            <a:r>
              <a:rPr b="1" lang="en">
                <a:latin typeface="Old Standard TT"/>
                <a:ea typeface="Old Standard TT"/>
                <a:cs typeface="Old Standard TT"/>
                <a:sym typeface="Old Standard TT"/>
              </a:rPr>
              <a:t>Mahatma Gandhi</a:t>
            </a:r>
            <a:endParaRPr b="1">
              <a:latin typeface="Old Standard TT"/>
              <a:ea typeface="Old Standard TT"/>
              <a:cs typeface="Old Standard TT"/>
              <a:sym typeface="Old Standard TT"/>
            </a:endParaRPr>
          </a:p>
        </p:txBody>
      </p:sp>
      <p:pic>
        <p:nvPicPr>
          <p:cNvPr id="126" name="Google Shape;126;p21"/>
          <p:cNvPicPr preferRelativeResize="0"/>
          <p:nvPr/>
        </p:nvPicPr>
        <p:blipFill rotWithShape="1">
          <a:blip r:embed="rId3">
            <a:alphaModFix/>
          </a:blip>
          <a:srcRect b="0" l="19742" r="18076" t="0"/>
          <a:stretch/>
        </p:blipFill>
        <p:spPr>
          <a:xfrm>
            <a:off x="1127200" y="906900"/>
            <a:ext cx="1947950" cy="1758701"/>
          </a:xfrm>
          <a:prstGeom prst="rect">
            <a:avLst/>
          </a:prstGeom>
          <a:noFill/>
          <a:ln>
            <a:noFill/>
          </a:ln>
        </p:spPr>
      </p:pic>
      <p:sp>
        <p:nvSpPr>
          <p:cNvPr id="127" name="Google Shape;127;p21"/>
          <p:cNvSpPr txBox="1"/>
          <p:nvPr/>
        </p:nvSpPr>
        <p:spPr>
          <a:xfrm>
            <a:off x="317375" y="2889125"/>
            <a:ext cx="3819300" cy="1937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 7 to 14 years of age, education of each child should be free, compulsory and universal</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 medium of instruction should be their own mother </a:t>
            </a:r>
            <a:r>
              <a:rPr lang="en" sz="1200">
                <a:latin typeface="Times New Roman"/>
                <a:ea typeface="Times New Roman"/>
                <a:cs typeface="Times New Roman"/>
                <a:sym typeface="Times New Roman"/>
              </a:rPr>
              <a:t>tongue</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Mere literacy cannot be equated with education.</a:t>
            </a:r>
            <a:endParaRPr sz="1200">
              <a:latin typeface="Times New Roman"/>
              <a:ea typeface="Times New Roman"/>
              <a:cs typeface="Times New Roman"/>
              <a:sym typeface="Times New Roman"/>
            </a:endParaRPr>
          </a:p>
        </p:txBody>
      </p:sp>
      <p:sp>
        <p:nvSpPr>
          <p:cNvPr id="128" name="Google Shape;128;p21"/>
          <p:cNvSpPr txBox="1"/>
          <p:nvPr/>
        </p:nvSpPr>
        <p:spPr>
          <a:xfrm>
            <a:off x="4968525" y="1039600"/>
            <a:ext cx="3819300" cy="3381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should employ some craft as a medium of education so that the child grains economic self-reliance for his life.</a:t>
            </a:r>
            <a:endParaRPr sz="1200">
              <a:solidFill>
                <a:srgbClr val="FFFFFF"/>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should develop human values in the child</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should create useful,responsible and dynamic citizens.</a:t>
            </a:r>
            <a:endParaRPr sz="1200">
              <a:solidFill>
                <a:srgbClr val="FFFFF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Education should achieve the harmonious development of child’s body, mind, heart and soul.</a:t>
            </a:r>
            <a:endParaRPr sz="1200">
              <a:solidFill>
                <a:srgbClr val="FFFFFF"/>
              </a:solidFill>
              <a:latin typeface="Times New Roman"/>
              <a:ea typeface="Times New Roman"/>
              <a:cs typeface="Times New Roman"/>
              <a:sym typeface="Times New Roman"/>
            </a:endParaRPr>
          </a:p>
        </p:txBody>
      </p:sp>
      <p:sp>
        <p:nvSpPr>
          <p:cNvPr id="129" name="Google Shape;129;p21"/>
          <p:cNvSpPr txBox="1"/>
          <p:nvPr/>
        </p:nvSpPr>
        <p:spPr>
          <a:xfrm>
            <a:off x="2398025" y="4886700"/>
            <a:ext cx="4980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Old Standard TT"/>
                <a:ea typeface="Old Standard TT"/>
                <a:cs typeface="Old Standard TT"/>
                <a:sym typeface="Old Standard TT"/>
              </a:rPr>
              <a:t>Dr. V. Regina , Principal CSI BISHOP NEWBIGIN COLLEGE OF EDUCATION</a:t>
            </a:r>
            <a:endParaRPr sz="800">
              <a:solidFill>
                <a:srgbClr val="B7B7B7"/>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